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6" r:id="rId9"/>
    <p:sldId id="268" r:id="rId10"/>
    <p:sldId id="264" r:id="rId11"/>
    <p:sldId id="265" r:id="rId12"/>
    <p:sldId id="270" r:id="rId13"/>
    <p:sldId id="271" r:id="rId14"/>
    <p:sldId id="272" r:id="rId15"/>
    <p:sldId id="273" r:id="rId16"/>
    <p:sldId id="274" r:id="rId17"/>
    <p:sldId id="275" r:id="rId18"/>
    <p:sldId id="277" r:id="rId19"/>
    <p:sldId id="276" r:id="rId20"/>
    <p:sldId id="279" r:id="rId21"/>
    <p:sldId id="281" r:id="rId22"/>
    <p:sldId id="286" r:id="rId23"/>
    <p:sldId id="283" r:id="rId24"/>
    <p:sldId id="282" r:id="rId25"/>
    <p:sldId id="278" r:id="rId26"/>
    <p:sldId id="284" r:id="rId27"/>
    <p:sldId id="285" r:id="rId28"/>
    <p:sldId id="287" r:id="rId29"/>
    <p:sldId id="288" r:id="rId30"/>
    <p:sldId id="289" r:id="rId31"/>
    <p:sldId id="290" r:id="rId32"/>
    <p:sldId id="291" r:id="rId33"/>
    <p:sldId id="292" r:id="rId34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0066"/>
    <a:srgbClr val="0000FF"/>
    <a:srgbClr val="CCFF33"/>
    <a:srgbClr val="FF9933"/>
    <a:srgbClr val="FF66FF"/>
    <a:srgbClr val="00FFFF"/>
    <a:srgbClr val="FFCCCC"/>
    <a:srgbClr val="FFCC99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70" d="100"/>
          <a:sy n="70" d="100"/>
        </p:scale>
        <p:origin x="-516" y="-1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5FC872-8B09-4F35-9A35-E232F895C328}" type="datetimeFigureOut">
              <a:rPr lang="th-TH" smtClean="0"/>
              <a:t>06/10/59</a:t>
            </a:fld>
            <a:endParaRPr lang="th-TH"/>
          </a:p>
        </p:txBody>
      </p:sp>
      <p:sp>
        <p:nvSpPr>
          <p:cNvPr id="4" name="ตัวแทน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541C1-188B-48A1-B6AB-0EFD09E19A6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17710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541C1-188B-48A1-B6AB-0EFD09E19A69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70221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541C1-188B-48A1-B6AB-0EFD09E19A69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95808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คลิกเพื่อแก้ไขลักษณะชื่อเรื่องรองต้นแบบ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1A291-D146-4744-985C-0B3A90F299F2}" type="datetimeFigureOut">
              <a:rPr lang="th-TH" smtClean="0"/>
              <a:t>06/10/59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808AD-EDCE-49EB-94D4-56AF9F36ACB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73260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1A291-D146-4744-985C-0B3A90F299F2}" type="datetimeFigureOut">
              <a:rPr lang="th-TH" smtClean="0"/>
              <a:t>06/10/59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808AD-EDCE-49EB-94D4-56AF9F36ACB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14113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1A291-D146-4744-985C-0B3A90F299F2}" type="datetimeFigureOut">
              <a:rPr lang="th-TH" smtClean="0"/>
              <a:t>06/10/59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808AD-EDCE-49EB-94D4-56AF9F36ACB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50860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1A291-D146-4744-985C-0B3A90F299F2}" type="datetimeFigureOut">
              <a:rPr lang="th-TH" smtClean="0"/>
              <a:t>06/10/59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808AD-EDCE-49EB-94D4-56AF9F36ACB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95948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1A291-D146-4744-985C-0B3A90F299F2}" type="datetimeFigureOut">
              <a:rPr lang="th-TH" smtClean="0"/>
              <a:t>06/10/59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808AD-EDCE-49EB-94D4-56AF9F36ACB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65000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1A291-D146-4744-985C-0B3A90F299F2}" type="datetimeFigureOut">
              <a:rPr lang="th-TH" smtClean="0"/>
              <a:t>06/10/59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808AD-EDCE-49EB-94D4-56AF9F36ACB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9391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1A291-D146-4744-985C-0B3A90F299F2}" type="datetimeFigureOut">
              <a:rPr lang="th-TH" smtClean="0"/>
              <a:t>06/10/59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808AD-EDCE-49EB-94D4-56AF9F36ACB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4392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1A291-D146-4744-985C-0B3A90F299F2}" type="datetimeFigureOut">
              <a:rPr lang="th-TH" smtClean="0"/>
              <a:t>06/10/59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808AD-EDCE-49EB-94D4-56AF9F36ACB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32832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1A291-D146-4744-985C-0B3A90F299F2}" type="datetimeFigureOut">
              <a:rPr lang="th-TH" smtClean="0"/>
              <a:t>06/10/59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808AD-EDCE-49EB-94D4-56AF9F36ACB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8969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1A291-D146-4744-985C-0B3A90F299F2}" type="datetimeFigureOut">
              <a:rPr lang="th-TH" smtClean="0"/>
              <a:t>06/10/59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808AD-EDCE-49EB-94D4-56AF9F36ACB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31398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1A291-D146-4744-985C-0B3A90F299F2}" type="datetimeFigureOut">
              <a:rPr lang="th-TH" smtClean="0"/>
              <a:t>06/10/59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808AD-EDCE-49EB-94D4-56AF9F36ACB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76790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1A291-D146-4744-985C-0B3A90F299F2}" type="datetimeFigureOut">
              <a:rPr lang="th-TH" smtClean="0"/>
              <a:t>06/10/59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808AD-EDCE-49EB-94D4-56AF9F36ACB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92230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17.wdp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6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50.png"/><Relationship Id="rId7" Type="http://schemas.openxmlformats.org/officeDocument/2006/relationships/image" Target="../media/image37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16.wdp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17.wdp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17.wdp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17.wdp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17.wdp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17.wdp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6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17.wdp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17.wdp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6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1.png"/><Relationship Id="rId7" Type="http://schemas.openxmlformats.org/officeDocument/2006/relationships/image" Target="../media/image36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35.png"/><Relationship Id="rId4" Type="http://schemas.openxmlformats.org/officeDocument/2006/relationships/image" Target="../media/image52.png"/><Relationship Id="rId9" Type="http://schemas.microsoft.com/office/2007/relationships/hdphoto" Target="../media/hdphoto17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18" Type="http://schemas.microsoft.com/office/2007/relationships/hdphoto" Target="../media/hdphoto8.wdp"/><Relationship Id="rId3" Type="http://schemas.openxmlformats.org/officeDocument/2006/relationships/image" Target="../media/image3.png"/><Relationship Id="rId21" Type="http://schemas.openxmlformats.org/officeDocument/2006/relationships/image" Target="../media/image12.gif"/><Relationship Id="rId7" Type="http://schemas.openxmlformats.org/officeDocument/2006/relationships/image" Target="../media/image5.png"/><Relationship Id="rId12" Type="http://schemas.microsoft.com/office/2007/relationships/hdphoto" Target="../media/hdphoto5.wdp"/><Relationship Id="rId17" Type="http://schemas.openxmlformats.org/officeDocument/2006/relationships/image" Target="../media/image10.png"/><Relationship Id="rId2" Type="http://schemas.openxmlformats.org/officeDocument/2006/relationships/image" Target="../media/image2.jp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microsoft.com/office/2007/relationships/hdphoto" Target="../media/hdphoto4.wdp"/><Relationship Id="rId19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microsoft.com/office/2007/relationships/hdphoto" Target="../media/hdphoto6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slide" Target="slide20.xml"/><Relationship Id="rId3" Type="http://schemas.openxmlformats.org/officeDocument/2006/relationships/image" Target="../media/image14.png"/><Relationship Id="rId7" Type="http://schemas.microsoft.com/office/2007/relationships/hdphoto" Target="../media/hdphoto11.wdp"/><Relationship Id="rId12" Type="http://schemas.openxmlformats.org/officeDocument/2006/relationships/slide" Target="slide4.xml"/><Relationship Id="rId2" Type="http://schemas.openxmlformats.org/officeDocument/2006/relationships/image" Target="../media/image13.jpg"/><Relationship Id="rId16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13.wdp"/><Relationship Id="rId5" Type="http://schemas.openxmlformats.org/officeDocument/2006/relationships/image" Target="../media/image15.png"/><Relationship Id="rId15" Type="http://schemas.openxmlformats.org/officeDocument/2006/relationships/slide" Target="slide21.xml"/><Relationship Id="rId10" Type="http://schemas.openxmlformats.org/officeDocument/2006/relationships/image" Target="../media/image18.png"/><Relationship Id="rId4" Type="http://schemas.microsoft.com/office/2007/relationships/hdphoto" Target="../media/hdphoto10.wdp"/><Relationship Id="rId9" Type="http://schemas.microsoft.com/office/2007/relationships/hdphoto" Target="../media/hdphoto12.wdp"/><Relationship Id="rId14" Type="http://schemas.openxmlformats.org/officeDocument/2006/relationships/slide" Target="slide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12" Type="http://schemas.microsoft.com/office/2007/relationships/hdphoto" Target="../media/hdphoto14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microsoft.com/office/2007/relationships/hdphoto" Target="../media/hdphoto15.wdp"/><Relationship Id="rId10" Type="http://schemas.openxmlformats.org/officeDocument/2006/relationships/image" Target="../media/image27.gif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slide" Target="slide6.xml"/><Relationship Id="rId7" Type="http://schemas.openxmlformats.org/officeDocument/2006/relationships/slide" Target="slide17.xml"/><Relationship Id="rId12" Type="http://schemas.microsoft.com/office/2007/relationships/hdphoto" Target="../media/hdphoto16.wdp"/><Relationship Id="rId17" Type="http://schemas.openxmlformats.org/officeDocument/2006/relationships/image" Target="../media/image39.png"/><Relationship Id="rId2" Type="http://schemas.openxmlformats.org/officeDocument/2006/relationships/image" Target="../media/image20.jp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openxmlformats.org/officeDocument/2006/relationships/slide" Target="slide7.xml"/><Relationship Id="rId15" Type="http://schemas.microsoft.com/office/2007/relationships/hdphoto" Target="../media/hdphoto17.wdp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slide" Target="slide12.xml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microsoft.com/office/2007/relationships/hdphoto" Target="../media/hdphoto19.wdp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microsoft.com/office/2007/relationships/hdphoto" Target="../media/hdphoto18.wdp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17.wdp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17.wdp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6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49.png"/><Relationship Id="rId7" Type="http://schemas.openxmlformats.org/officeDocument/2006/relationships/image" Target="../media/image37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16.wdp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สี่เหลี่ยมผืนผ้า 5"/>
          <p:cNvSpPr/>
          <p:nvPr/>
        </p:nvSpPr>
        <p:spPr>
          <a:xfrm>
            <a:off x="2555776" y="980728"/>
            <a:ext cx="541366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6000" dirty="0" smtClean="0">
                <a:ln w="18415" cmpd="sng">
                  <a:solidFill>
                    <a:srgbClr val="FFCCCC"/>
                  </a:solidFill>
                  <a:prstDash val="solid"/>
                </a:ln>
                <a:solidFill>
                  <a:srgbClr val="FFCCCC"/>
                </a:solidFill>
                <a:latin typeface="4805KwangMD_Influenza" pitchFamily="2" charset="0"/>
                <a:cs typeface="4805KwangMD_Influenza" pitchFamily="2" charset="0"/>
              </a:rPr>
              <a:t>บทเรียนคอมพิวเตอร์ช่วยสอน</a:t>
            </a:r>
            <a:endParaRPr lang="th-TH" sz="6000" b="0" cap="none" spc="0" dirty="0">
              <a:ln w="18415" cmpd="sng">
                <a:solidFill>
                  <a:srgbClr val="FFCCCC"/>
                </a:solidFill>
                <a:prstDash val="solid"/>
              </a:ln>
              <a:solidFill>
                <a:srgbClr val="FFCCCC"/>
              </a:solidFill>
              <a:latin typeface="4805KwangMD_Influenza" pitchFamily="2" charset="0"/>
              <a:cs typeface="4805KwangMD_Influenza" pitchFamily="2" charset="0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2771800" y="2125305"/>
            <a:ext cx="473559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6000" dirty="0" smtClean="0">
                <a:ln w="18415" cmpd="sng">
                  <a:solidFill>
                    <a:srgbClr val="FFFF99"/>
                  </a:solidFill>
                  <a:prstDash val="solid"/>
                </a:ln>
                <a:solidFill>
                  <a:srgbClr val="FFFF99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4805KwangMD_Influenza" pitchFamily="2" charset="0"/>
                <a:cs typeface="4805KwangMD_Influenza" pitchFamily="2" charset="0"/>
              </a:rPr>
              <a:t>วิชา โครงงานคอมพิวเตอร์</a:t>
            </a:r>
            <a:endParaRPr lang="th-TH" sz="6000" b="0" cap="none" spc="0" dirty="0">
              <a:ln w="18415" cmpd="sng">
                <a:solidFill>
                  <a:srgbClr val="FFFF99"/>
                </a:solidFill>
                <a:prstDash val="solid"/>
              </a:ln>
              <a:solidFill>
                <a:srgbClr val="FFFF99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4805KwangMD_Influenza" pitchFamily="2" charset="0"/>
              <a:cs typeface="4805KwangMD_Influenza" pitchFamily="2" charset="0"/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2771800" y="3205425"/>
            <a:ext cx="279756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6000" dirty="0" smtClean="0">
                <a:ln w="18415" cmpd="sng">
                  <a:solidFill>
                    <a:schemeClr val="accent4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4805KwangMD_Influenza" pitchFamily="2" charset="0"/>
                <a:cs typeface="4805KwangMD_Influenza" pitchFamily="2" charset="0"/>
              </a:rPr>
              <a:t>เรื่อง </a:t>
            </a:r>
            <a:r>
              <a:rPr lang="en-US" sz="6000" dirty="0" smtClean="0">
                <a:ln w="18415" cmpd="sng">
                  <a:solidFill>
                    <a:schemeClr val="accent4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4805KwangMD_Influenza" pitchFamily="2" charset="0"/>
                <a:cs typeface="4805KwangMD_Influenza" pitchFamily="2" charset="0"/>
              </a:rPr>
              <a:t>: </a:t>
            </a:r>
            <a:r>
              <a:rPr lang="th-TH" sz="6000" dirty="0" smtClean="0">
                <a:ln w="18415" cmpd="sng">
                  <a:solidFill>
                    <a:schemeClr val="accent4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4805KwangMD_Influenza" pitchFamily="2" charset="0"/>
                <a:cs typeface="4805KwangMD_Influenza" pitchFamily="2" charset="0"/>
              </a:rPr>
              <a:t>ผังงาน</a:t>
            </a:r>
            <a:endParaRPr lang="th-TH" sz="6000" b="0" cap="none" spc="0" dirty="0">
              <a:ln w="18415" cmpd="sng">
                <a:solidFill>
                  <a:schemeClr val="accent4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accent4">
                  <a:lumMod val="20000"/>
                  <a:lumOff val="8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4805KwangMD_Influenza" pitchFamily="2" charset="0"/>
              <a:cs typeface="4805KwangMD_Influenz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9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764704"/>
            <a:ext cx="8352928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7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ตัวอย่างที่ 2 </a:t>
            </a:r>
            <a:r>
              <a:rPr lang="th-TH" sz="3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จงเขียนผังงานโปรแกรมคำนวณอายุ โดยมีข้อมูลปีเกิดเป็นปี ค.ศ. 1986 รับข้อมูลปีเกิดทางแป้นพิมพ์ แสดงผลลัพธ์ผ่านทางหน้าจอ และกำหนดให้ใช้ตัวแปร ดังต่อไปนี้ในการเขียนผังงาน</a:t>
            </a:r>
          </a:p>
          <a:p>
            <a:r>
              <a:rPr lang="th-TH" sz="3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	</a:t>
            </a:r>
            <a:r>
              <a:rPr lang="en-US" sz="3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		</a:t>
            </a:r>
            <a:r>
              <a:rPr lang="en-US" sz="3700" b="1" dirty="0" smtClean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Birth = </a:t>
            </a:r>
            <a:r>
              <a:rPr lang="th-TH" sz="3700" b="1" dirty="0" smtClean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1986</a:t>
            </a:r>
          </a:p>
          <a:p>
            <a:r>
              <a:rPr lang="th-TH" sz="3700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	</a:t>
            </a:r>
            <a:r>
              <a:rPr lang="en-US" sz="3700" b="1" dirty="0" smtClean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		Year =  </a:t>
            </a:r>
            <a:r>
              <a:rPr lang="th-TH" sz="3700" b="1" dirty="0" smtClean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ปีปัจจุบัน</a:t>
            </a:r>
          </a:p>
          <a:p>
            <a:r>
              <a:rPr lang="th-TH" sz="3700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	</a:t>
            </a:r>
            <a:r>
              <a:rPr lang="en-US" sz="3700" b="1" dirty="0" smtClean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		Age  =</a:t>
            </a:r>
            <a:r>
              <a:rPr lang="th-TH" sz="3700" b="1" dirty="0" smtClean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 อายุ </a:t>
            </a:r>
            <a:endParaRPr lang="th-TH" sz="3700" b="1" dirty="0">
              <a:solidFill>
                <a:srgbClr val="CCFF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grpSp>
        <p:nvGrpSpPr>
          <p:cNvPr id="6" name="กลุ่ม 5"/>
          <p:cNvGrpSpPr/>
          <p:nvPr/>
        </p:nvGrpSpPr>
        <p:grpSpPr>
          <a:xfrm>
            <a:off x="7791730" y="5962820"/>
            <a:ext cx="571021" cy="733620"/>
            <a:chOff x="3045533" y="5626801"/>
            <a:chExt cx="666900" cy="856800"/>
          </a:xfrm>
        </p:grpSpPr>
        <p:sp>
          <p:nvSpPr>
            <p:cNvPr id="7" name="Oval 15"/>
            <p:cNvSpPr/>
            <p:nvPr/>
          </p:nvSpPr>
          <p:spPr>
            <a:xfrm>
              <a:off x="3045533" y="5626801"/>
              <a:ext cx="666900" cy="856800"/>
            </a:xfrm>
            <a:prstGeom prst="ellipse">
              <a:avLst/>
            </a:prstGeom>
            <a:solidFill>
              <a:srgbClr val="006666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8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840" y="5722500"/>
              <a:ext cx="519183" cy="665401"/>
            </a:xfrm>
            <a:prstGeom prst="rect">
              <a:avLst/>
            </a:prstGeom>
          </p:spPr>
        </p:pic>
      </p:grpSp>
      <p:grpSp>
        <p:nvGrpSpPr>
          <p:cNvPr id="9" name="Group 21"/>
          <p:cNvGrpSpPr/>
          <p:nvPr/>
        </p:nvGrpSpPr>
        <p:grpSpPr>
          <a:xfrm>
            <a:off x="8434759" y="5949280"/>
            <a:ext cx="571021" cy="733620"/>
            <a:chOff x="4876800" y="2209800"/>
            <a:chExt cx="2438400" cy="2438400"/>
          </a:xfrm>
        </p:grpSpPr>
        <p:sp>
          <p:nvSpPr>
            <p:cNvPr id="10" name="Rectangle 20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1" name="Picture 19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  <p:grpSp>
        <p:nvGrpSpPr>
          <p:cNvPr id="12" name="Group 22"/>
          <p:cNvGrpSpPr/>
          <p:nvPr/>
        </p:nvGrpSpPr>
        <p:grpSpPr>
          <a:xfrm flipH="1">
            <a:off x="7164288" y="5962820"/>
            <a:ext cx="550391" cy="761100"/>
            <a:chOff x="4876800" y="2209800"/>
            <a:chExt cx="2438400" cy="2438400"/>
          </a:xfrm>
        </p:grpSpPr>
        <p:sp>
          <p:nvSpPr>
            <p:cNvPr id="13" name="Rectangle 23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4" name="Picture 24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19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746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แผนผังลำดับงาน: สิ้นสุด 3"/>
          <p:cNvSpPr/>
          <p:nvPr/>
        </p:nvSpPr>
        <p:spPr>
          <a:xfrm>
            <a:off x="1691680" y="908720"/>
            <a:ext cx="1584176" cy="576064"/>
          </a:xfrm>
          <a:prstGeom prst="flowChartTerminator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 smtClean="0">
                <a:latin typeface="TH SarabunPSK" pitchFamily="34" charset="-34"/>
                <a:cs typeface="TH SarabunPSK" pitchFamily="34" charset="-34"/>
              </a:rPr>
              <a:t>START</a:t>
            </a:r>
            <a:endParaRPr lang="th-TH" sz="3000" b="1" dirty="0" smtClean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5" name="ลูกศรเชื่อมต่อแบบตรง 4"/>
          <p:cNvCxnSpPr/>
          <p:nvPr/>
        </p:nvCxnSpPr>
        <p:spPr>
          <a:xfrm>
            <a:off x="2483768" y="1484784"/>
            <a:ext cx="0" cy="322312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แผนผังลำดับงาน: ป้อนข้อมูลด้วยตนเอง 5"/>
          <p:cNvSpPr/>
          <p:nvPr/>
        </p:nvSpPr>
        <p:spPr>
          <a:xfrm>
            <a:off x="1619672" y="1772816"/>
            <a:ext cx="1800200" cy="792088"/>
          </a:xfrm>
          <a:prstGeom prst="flowChartManualInpu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TH SarabunPSK" pitchFamily="34" charset="-34"/>
                <a:cs typeface="TH SarabunPSK" pitchFamily="34" charset="-34"/>
              </a:rPr>
              <a:t>Birth, Year</a:t>
            </a:r>
            <a:endParaRPr lang="th-TH" sz="3600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1259632" y="2924944"/>
            <a:ext cx="2448272" cy="57815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 smtClean="0">
                <a:latin typeface="TH SarabunPSK" pitchFamily="34" charset="-34"/>
                <a:cs typeface="TH SarabunPSK" pitchFamily="34" charset="-34"/>
              </a:rPr>
              <a:t>Age = Year - Birth</a:t>
            </a:r>
            <a:endParaRPr lang="th-TH" sz="3000" b="1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8" name="ลูกศรเชื่อมต่อแบบตรง 7"/>
          <p:cNvCxnSpPr/>
          <p:nvPr/>
        </p:nvCxnSpPr>
        <p:spPr>
          <a:xfrm>
            <a:off x="2483768" y="2564904"/>
            <a:ext cx="0" cy="322312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ลูกศรเชื่อมต่อแบบตรง 8"/>
          <p:cNvCxnSpPr/>
          <p:nvPr/>
        </p:nvCxnSpPr>
        <p:spPr>
          <a:xfrm>
            <a:off x="2483768" y="3501008"/>
            <a:ext cx="0" cy="322312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แผนผังลำดับงาน: จอภาพ 9"/>
          <p:cNvSpPr/>
          <p:nvPr/>
        </p:nvSpPr>
        <p:spPr>
          <a:xfrm>
            <a:off x="1475656" y="3861048"/>
            <a:ext cx="1890210" cy="720080"/>
          </a:xfrm>
          <a:prstGeom prst="flowChartDisplay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</a:t>
            </a:r>
            <a:endParaRPr lang="th-TH" dirty="0"/>
          </a:p>
        </p:txBody>
      </p:sp>
      <p:cxnSp>
        <p:nvCxnSpPr>
          <p:cNvPr id="11" name="ลูกศรเชื่อมต่อแบบตรง 10"/>
          <p:cNvCxnSpPr/>
          <p:nvPr/>
        </p:nvCxnSpPr>
        <p:spPr>
          <a:xfrm>
            <a:off x="2483768" y="4581128"/>
            <a:ext cx="0" cy="322312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แผนผังลำดับงาน: สิ้นสุด 11"/>
          <p:cNvSpPr/>
          <p:nvPr/>
        </p:nvSpPr>
        <p:spPr>
          <a:xfrm>
            <a:off x="1691680" y="4941168"/>
            <a:ext cx="1584176" cy="576064"/>
          </a:xfrm>
          <a:prstGeom prst="flowChartTerminator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 smtClean="0">
                <a:latin typeface="TH SarabunPSK" pitchFamily="34" charset="-34"/>
                <a:cs typeface="TH SarabunPSK" pitchFamily="34" charset="-34"/>
              </a:rPr>
              <a:t>STOP</a:t>
            </a:r>
            <a:endParaRPr lang="th-TH" sz="3000" b="1" dirty="0" smtClean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13" name="วงเล็บปีกกาขวา 12"/>
          <p:cNvSpPr/>
          <p:nvPr/>
        </p:nvSpPr>
        <p:spPr>
          <a:xfrm>
            <a:off x="3779912" y="908720"/>
            <a:ext cx="792088" cy="4608512"/>
          </a:xfrm>
          <a:prstGeom prst="rightBrace">
            <a:avLst>
              <a:gd name="adj1" fmla="val 68798"/>
              <a:gd name="adj2" fmla="val 45578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/>
          <p:cNvSpPr txBox="1"/>
          <p:nvPr/>
        </p:nvSpPr>
        <p:spPr>
          <a:xfrm>
            <a:off x="4716016" y="2208927"/>
            <a:ext cx="2690873" cy="1508105"/>
          </a:xfrm>
          <a:prstGeom prst="rect">
            <a:avLst/>
          </a:prstGeom>
          <a:ln w="38100">
            <a:solidFill>
              <a:srgbClr val="FF0066"/>
            </a:solidFill>
            <a:prstDash val="sysDot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FLOWCHART </a:t>
            </a:r>
            <a:endParaRPr lang="th-TH" sz="3000" b="1" dirty="0" smtClean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th-TH" sz="3000" b="1" dirty="0" smtClean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รูปแบบ </a:t>
            </a:r>
            <a:r>
              <a:rPr lang="en-US" sz="3200" b="1" dirty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Sequence</a:t>
            </a:r>
            <a:endParaRPr lang="th-TH" sz="3000" b="1" dirty="0" smtClean="0">
              <a:solidFill>
                <a:schemeClr val="tx1"/>
              </a:solidFill>
              <a:latin typeface="TH SarabunPSK" pitchFamily="34" charset="-34"/>
              <a:cs typeface="TH SarabunPSK" pitchFamily="34" charset="-34"/>
            </a:endParaRPr>
          </a:p>
          <a:p>
            <a:pPr algn="ctr"/>
            <a:r>
              <a:rPr lang="th-TH" sz="3000" b="1" dirty="0" smtClean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หรือแบบเรียงตามลำดับ</a:t>
            </a:r>
          </a:p>
        </p:txBody>
      </p:sp>
      <p:pic>
        <p:nvPicPr>
          <p:cNvPr id="15" name="รูปภาพ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3284984"/>
            <a:ext cx="2016224" cy="2206948"/>
          </a:xfrm>
          <a:prstGeom prst="rect">
            <a:avLst/>
          </a:prstGeom>
        </p:spPr>
      </p:pic>
      <p:grpSp>
        <p:nvGrpSpPr>
          <p:cNvPr id="16" name="กลุ่ม 15"/>
          <p:cNvGrpSpPr/>
          <p:nvPr/>
        </p:nvGrpSpPr>
        <p:grpSpPr>
          <a:xfrm>
            <a:off x="7791730" y="5890812"/>
            <a:ext cx="571021" cy="733620"/>
            <a:chOff x="3045533" y="5626801"/>
            <a:chExt cx="666900" cy="856800"/>
          </a:xfrm>
        </p:grpSpPr>
        <p:sp>
          <p:nvSpPr>
            <p:cNvPr id="17" name="Oval 15"/>
            <p:cNvSpPr/>
            <p:nvPr/>
          </p:nvSpPr>
          <p:spPr>
            <a:xfrm>
              <a:off x="3045533" y="5626801"/>
              <a:ext cx="666900" cy="856800"/>
            </a:xfrm>
            <a:prstGeom prst="ellipse">
              <a:avLst/>
            </a:prstGeom>
            <a:solidFill>
              <a:srgbClr val="006666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8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840" y="5722500"/>
              <a:ext cx="519183" cy="665401"/>
            </a:xfrm>
            <a:prstGeom prst="rect">
              <a:avLst/>
            </a:prstGeom>
          </p:spPr>
        </p:pic>
      </p:grpSp>
      <p:grpSp>
        <p:nvGrpSpPr>
          <p:cNvPr id="19" name="Group 21"/>
          <p:cNvGrpSpPr/>
          <p:nvPr/>
        </p:nvGrpSpPr>
        <p:grpSpPr>
          <a:xfrm>
            <a:off x="8434759" y="5877272"/>
            <a:ext cx="571021" cy="733620"/>
            <a:chOff x="4876800" y="2209800"/>
            <a:chExt cx="2438400" cy="2438400"/>
          </a:xfrm>
        </p:grpSpPr>
        <p:sp>
          <p:nvSpPr>
            <p:cNvPr id="20" name="Rectangle 20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1" name="Picture 19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 flipH="1">
            <a:off x="7164288" y="5890812"/>
            <a:ext cx="550391" cy="761100"/>
            <a:chOff x="4876800" y="2209800"/>
            <a:chExt cx="2438400" cy="2438400"/>
          </a:xfrm>
        </p:grpSpPr>
        <p:sp>
          <p:nvSpPr>
            <p:cNvPr id="23" name="Rectangle 23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9219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56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908720"/>
            <a:ext cx="8064896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7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2.  การเลือกกระทำตามเงื่อนไข </a:t>
            </a:r>
            <a:r>
              <a:rPr lang="en-US" sz="37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(Decision)</a:t>
            </a:r>
            <a:endParaRPr lang="th-TH" sz="37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  <a:p>
            <a:r>
              <a:rPr lang="th-TH" sz="3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เป็นการตัดสินใจ หรือเลือกปฏิบัติเงื่อนไขใดเงื่อนไขหนึ่ง โดยปกติจะมีเหตุการณ์ให้ทำ 2 กระบวนการ คือ </a:t>
            </a:r>
          </a:p>
          <a:p>
            <a:r>
              <a:rPr lang="th-TH" sz="3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	</a:t>
            </a:r>
            <a:r>
              <a:rPr lang="th-TH" sz="3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	  </a:t>
            </a:r>
            <a:r>
              <a:rPr lang="th-TH" sz="3700" b="1" dirty="0" smtClean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- เงื่อนไขที่เป็นจริง</a:t>
            </a:r>
          </a:p>
          <a:p>
            <a:r>
              <a:rPr lang="th-TH" sz="3700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	</a:t>
            </a:r>
            <a:r>
              <a:rPr lang="th-TH" sz="3700" b="1" dirty="0" smtClean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	  - เงื่อนไขที่เป็นเท็จ</a:t>
            </a:r>
            <a:endParaRPr lang="th-TH" sz="3700" b="1" dirty="0">
              <a:solidFill>
                <a:srgbClr val="CCFF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grpSp>
        <p:nvGrpSpPr>
          <p:cNvPr id="5" name="กลุ่ม 4"/>
          <p:cNvGrpSpPr/>
          <p:nvPr/>
        </p:nvGrpSpPr>
        <p:grpSpPr>
          <a:xfrm>
            <a:off x="7791730" y="5890812"/>
            <a:ext cx="571021" cy="733620"/>
            <a:chOff x="3045533" y="5626801"/>
            <a:chExt cx="666900" cy="856800"/>
          </a:xfrm>
        </p:grpSpPr>
        <p:sp>
          <p:nvSpPr>
            <p:cNvPr id="6" name="Oval 15"/>
            <p:cNvSpPr/>
            <p:nvPr/>
          </p:nvSpPr>
          <p:spPr>
            <a:xfrm>
              <a:off x="3045533" y="5626801"/>
              <a:ext cx="666900" cy="856800"/>
            </a:xfrm>
            <a:prstGeom prst="ellipse">
              <a:avLst/>
            </a:prstGeom>
            <a:solidFill>
              <a:srgbClr val="006666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7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840" y="5722500"/>
              <a:ext cx="519183" cy="665401"/>
            </a:xfrm>
            <a:prstGeom prst="rect">
              <a:avLst/>
            </a:prstGeom>
          </p:spPr>
        </p:pic>
      </p:grpSp>
      <p:grpSp>
        <p:nvGrpSpPr>
          <p:cNvPr id="8" name="Group 21"/>
          <p:cNvGrpSpPr/>
          <p:nvPr/>
        </p:nvGrpSpPr>
        <p:grpSpPr>
          <a:xfrm>
            <a:off x="8434759" y="5877272"/>
            <a:ext cx="571021" cy="733620"/>
            <a:chOff x="4876800" y="2209800"/>
            <a:chExt cx="2438400" cy="2438400"/>
          </a:xfrm>
        </p:grpSpPr>
        <p:sp>
          <p:nvSpPr>
            <p:cNvPr id="9" name="Rectangle 20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0" name="Picture 19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  <p:grpSp>
        <p:nvGrpSpPr>
          <p:cNvPr id="11" name="Group 22"/>
          <p:cNvGrpSpPr/>
          <p:nvPr/>
        </p:nvGrpSpPr>
        <p:grpSpPr>
          <a:xfrm flipH="1">
            <a:off x="7164288" y="5890812"/>
            <a:ext cx="550391" cy="761100"/>
            <a:chOff x="4876800" y="2209800"/>
            <a:chExt cx="2438400" cy="2438400"/>
          </a:xfrm>
        </p:grpSpPr>
        <p:sp>
          <p:nvSpPr>
            <p:cNvPr id="12" name="Rectangle 23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3" name="Picture 24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19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295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836712"/>
            <a:ext cx="806489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7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ตัวอย่างที่ 1 </a:t>
            </a:r>
            <a:r>
              <a:rPr lang="th-TH" sz="3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จงเขียนผังงานโปรแกรมการตัดสินคะแนน โดยมีตัวแปร </a:t>
            </a:r>
            <a:r>
              <a:rPr lang="en-US" sz="3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score </a:t>
            </a:r>
            <a:r>
              <a:rPr lang="th-TH" sz="3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แทน คะแนน รับค่า </a:t>
            </a:r>
            <a:r>
              <a:rPr lang="en-US" sz="3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score </a:t>
            </a:r>
            <a:r>
              <a:rPr lang="th-TH" sz="3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แบบทั่วไป ถ้าเงื่อนไขเป็นจริงแสดงคำว่า “นักเรียนสอบผ่าน” ถ้าเงื่อนไขเป็นเท็จแสดงคำว่า “นักเรียนสอบไม่ผ่าน” จากนั้นพิมพ์ใบคะแนนจงเขียนการจำลองความคิดเป็นสัญลักษณ์ ดังนี้</a:t>
            </a:r>
          </a:p>
          <a:p>
            <a:r>
              <a:rPr lang="th-TH" sz="3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	</a:t>
            </a:r>
            <a:r>
              <a:rPr lang="th-TH" sz="3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	</a:t>
            </a:r>
            <a:endParaRPr lang="th-TH" sz="37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grpSp>
        <p:nvGrpSpPr>
          <p:cNvPr id="5" name="กลุ่ม 4"/>
          <p:cNvGrpSpPr/>
          <p:nvPr/>
        </p:nvGrpSpPr>
        <p:grpSpPr>
          <a:xfrm>
            <a:off x="7719722" y="5890812"/>
            <a:ext cx="571021" cy="733620"/>
            <a:chOff x="3045533" y="5626801"/>
            <a:chExt cx="666900" cy="856800"/>
          </a:xfrm>
        </p:grpSpPr>
        <p:sp>
          <p:nvSpPr>
            <p:cNvPr id="6" name="Oval 15"/>
            <p:cNvSpPr/>
            <p:nvPr/>
          </p:nvSpPr>
          <p:spPr>
            <a:xfrm>
              <a:off x="3045533" y="5626801"/>
              <a:ext cx="666900" cy="856800"/>
            </a:xfrm>
            <a:prstGeom prst="ellipse">
              <a:avLst/>
            </a:prstGeom>
            <a:solidFill>
              <a:srgbClr val="006666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7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840" y="5722500"/>
              <a:ext cx="519183" cy="665401"/>
            </a:xfrm>
            <a:prstGeom prst="rect">
              <a:avLst/>
            </a:prstGeom>
          </p:spPr>
        </p:pic>
      </p:grpSp>
      <p:grpSp>
        <p:nvGrpSpPr>
          <p:cNvPr id="8" name="Group 21"/>
          <p:cNvGrpSpPr/>
          <p:nvPr/>
        </p:nvGrpSpPr>
        <p:grpSpPr>
          <a:xfrm>
            <a:off x="8362751" y="5877272"/>
            <a:ext cx="571021" cy="733620"/>
            <a:chOff x="4876800" y="2209800"/>
            <a:chExt cx="2438400" cy="2438400"/>
          </a:xfrm>
        </p:grpSpPr>
        <p:sp>
          <p:nvSpPr>
            <p:cNvPr id="9" name="Rectangle 20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0" name="Picture 19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  <p:grpSp>
        <p:nvGrpSpPr>
          <p:cNvPr id="11" name="Group 22"/>
          <p:cNvGrpSpPr/>
          <p:nvPr/>
        </p:nvGrpSpPr>
        <p:grpSpPr>
          <a:xfrm flipH="1">
            <a:off x="7092280" y="5890812"/>
            <a:ext cx="550391" cy="761100"/>
            <a:chOff x="4876800" y="2209800"/>
            <a:chExt cx="2438400" cy="2438400"/>
          </a:xfrm>
        </p:grpSpPr>
        <p:sp>
          <p:nvSpPr>
            <p:cNvPr id="12" name="Rectangle 23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3" name="Picture 24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19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908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แผนผังลำดับงาน: สิ้นสุด 3"/>
          <p:cNvSpPr/>
          <p:nvPr/>
        </p:nvSpPr>
        <p:spPr>
          <a:xfrm>
            <a:off x="3275856" y="6093296"/>
            <a:ext cx="2034226" cy="576064"/>
          </a:xfrm>
          <a:prstGeom prst="flowChartTerminator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000" b="1" dirty="0" smtClean="0">
                <a:latin typeface="TH SarabunPSK" pitchFamily="34" charset="-34"/>
                <a:cs typeface="TH SarabunPSK" pitchFamily="34" charset="-34"/>
              </a:rPr>
              <a:t>จบการทำงาน</a:t>
            </a:r>
          </a:p>
        </p:txBody>
      </p:sp>
      <p:sp>
        <p:nvSpPr>
          <p:cNvPr id="5" name="แผนผังลำดับงาน: เอกสาร 4"/>
          <p:cNvSpPr/>
          <p:nvPr/>
        </p:nvSpPr>
        <p:spPr>
          <a:xfrm>
            <a:off x="719572" y="4005064"/>
            <a:ext cx="2520280" cy="1080120"/>
          </a:xfrm>
          <a:prstGeom prst="flowChartDocumen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000" b="1" dirty="0" smtClean="0">
                <a:latin typeface="TH SarabunPSK" pitchFamily="34" charset="-34"/>
                <a:cs typeface="TH SarabunPSK" pitchFamily="34" charset="-34"/>
              </a:rPr>
              <a:t>“นักเรียนสอบไม่ผ่าน”</a:t>
            </a:r>
            <a:endParaRPr lang="th-TH" sz="30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" name="แผนผังลำดับงาน: เอกสาร 5"/>
          <p:cNvSpPr/>
          <p:nvPr/>
        </p:nvSpPr>
        <p:spPr>
          <a:xfrm>
            <a:off x="5364088" y="4005064"/>
            <a:ext cx="2520280" cy="1080120"/>
          </a:xfrm>
          <a:prstGeom prst="flowChartDocumen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000" b="1" dirty="0" smtClean="0">
                <a:latin typeface="TH SarabunPSK" pitchFamily="34" charset="-34"/>
                <a:cs typeface="TH SarabunPSK" pitchFamily="34" charset="-34"/>
              </a:rPr>
              <a:t>“นักเรียนสอบผ่าน”</a:t>
            </a:r>
            <a:endParaRPr lang="th-TH" sz="30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7" name="แผนผังลำดับงาน: สิ้นสุด 6"/>
          <p:cNvSpPr/>
          <p:nvPr/>
        </p:nvSpPr>
        <p:spPr>
          <a:xfrm>
            <a:off x="3491880" y="260648"/>
            <a:ext cx="1584176" cy="576064"/>
          </a:xfrm>
          <a:prstGeom prst="flowChartTerminator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000" b="1" dirty="0" smtClean="0">
                <a:latin typeface="TH SarabunPSK" pitchFamily="34" charset="-34"/>
                <a:cs typeface="TH SarabunPSK" pitchFamily="34" charset="-34"/>
              </a:rPr>
              <a:t>เริ่มต้น</a:t>
            </a:r>
          </a:p>
        </p:txBody>
      </p:sp>
      <p:sp>
        <p:nvSpPr>
          <p:cNvPr id="8" name="แผนผังลำดับงาน: ข้อมูล 7"/>
          <p:cNvSpPr/>
          <p:nvPr/>
        </p:nvSpPr>
        <p:spPr>
          <a:xfrm>
            <a:off x="2411760" y="1196752"/>
            <a:ext cx="3708412" cy="864096"/>
          </a:xfrm>
          <a:prstGeom prst="flowChartInputOutpu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0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รับคะแนน </a:t>
            </a:r>
            <a:r>
              <a:rPr lang="en-US" sz="30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score</a:t>
            </a:r>
            <a:endParaRPr lang="th-TH" sz="3000" b="1" dirty="0">
              <a:solidFill>
                <a:schemeClr val="bg1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grpSp>
        <p:nvGrpSpPr>
          <p:cNvPr id="9" name="กลุ่ม 8"/>
          <p:cNvGrpSpPr/>
          <p:nvPr/>
        </p:nvGrpSpPr>
        <p:grpSpPr>
          <a:xfrm>
            <a:off x="3131840" y="2420888"/>
            <a:ext cx="2304256" cy="1008112"/>
            <a:chOff x="3173404" y="2276872"/>
            <a:chExt cx="2304256" cy="1098494"/>
          </a:xfrm>
        </p:grpSpPr>
        <p:sp>
          <p:nvSpPr>
            <p:cNvPr id="10" name="แผนผังลําดับงาน: การตัดสินใจ 9"/>
            <p:cNvSpPr/>
            <p:nvPr/>
          </p:nvSpPr>
          <p:spPr>
            <a:xfrm>
              <a:off x="3173404" y="2276872"/>
              <a:ext cx="2304256" cy="1098494"/>
            </a:xfrm>
            <a:prstGeom prst="flowChartDecision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05452" y="2507513"/>
              <a:ext cx="175863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solidFill>
                    <a:schemeClr val="bg1"/>
                  </a:solidFill>
                  <a:latin typeface="TH SarabunPSK" pitchFamily="34" charset="-34"/>
                  <a:cs typeface="TH SarabunPSK" pitchFamily="34" charset="-34"/>
                </a:rPr>
                <a:t>Score&gt;=50</a:t>
              </a:r>
              <a:endParaRPr lang="th-TH" sz="30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</p:grpSp>
      <p:cxnSp>
        <p:nvCxnSpPr>
          <p:cNvPr id="12" name="ลูกศรเชื่อมต่อแบบตรง 11"/>
          <p:cNvCxnSpPr/>
          <p:nvPr/>
        </p:nvCxnSpPr>
        <p:spPr>
          <a:xfrm>
            <a:off x="6588224" y="2926312"/>
            <a:ext cx="0" cy="1080120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ลูกศรเชื่อมต่อแบบตรง 12"/>
          <p:cNvCxnSpPr/>
          <p:nvPr/>
        </p:nvCxnSpPr>
        <p:spPr>
          <a:xfrm>
            <a:off x="1979712" y="2924944"/>
            <a:ext cx="1152128" cy="0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ลูกศรเชื่อมต่อแบบตรง 13"/>
          <p:cNvCxnSpPr/>
          <p:nvPr/>
        </p:nvCxnSpPr>
        <p:spPr>
          <a:xfrm>
            <a:off x="1961991" y="2924944"/>
            <a:ext cx="0" cy="1056336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ลูกศรเชื่อมต่อแบบตรง 14"/>
          <p:cNvCxnSpPr/>
          <p:nvPr/>
        </p:nvCxnSpPr>
        <p:spPr>
          <a:xfrm>
            <a:off x="5436096" y="2924944"/>
            <a:ext cx="1152128" cy="0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แผนผังลำดับงาน: ตัวเชื่อมต่อ 15"/>
          <p:cNvSpPr/>
          <p:nvPr/>
        </p:nvSpPr>
        <p:spPr>
          <a:xfrm>
            <a:off x="4139952" y="5445224"/>
            <a:ext cx="288032" cy="288032"/>
          </a:xfrm>
          <a:prstGeom prst="flowChartConnector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17" name="ตัวเชื่อมต่อตรง 16"/>
          <p:cNvCxnSpPr>
            <a:stCxn id="5" idx="2"/>
          </p:cNvCxnSpPr>
          <p:nvPr/>
        </p:nvCxnSpPr>
        <p:spPr>
          <a:xfrm>
            <a:off x="1979712" y="5013776"/>
            <a:ext cx="0" cy="57546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ตัวเชื่อมต่อตรง 17"/>
          <p:cNvCxnSpPr/>
          <p:nvPr/>
        </p:nvCxnSpPr>
        <p:spPr>
          <a:xfrm>
            <a:off x="1961991" y="5589240"/>
            <a:ext cx="2177961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ลูกศรเชื่อมต่อแบบตรง 18"/>
          <p:cNvCxnSpPr>
            <a:endCxn id="16" idx="6"/>
          </p:cNvCxnSpPr>
          <p:nvPr/>
        </p:nvCxnSpPr>
        <p:spPr>
          <a:xfrm flipH="1">
            <a:off x="4427984" y="5589240"/>
            <a:ext cx="2196244" cy="0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ตัวเชื่อมต่อตรง 19"/>
          <p:cNvCxnSpPr/>
          <p:nvPr/>
        </p:nvCxnSpPr>
        <p:spPr>
          <a:xfrm>
            <a:off x="6636595" y="5013776"/>
            <a:ext cx="0" cy="57546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ลูกศรเชื่อมต่อแบบตรง 20"/>
          <p:cNvCxnSpPr/>
          <p:nvPr/>
        </p:nvCxnSpPr>
        <p:spPr>
          <a:xfrm>
            <a:off x="4283968" y="836712"/>
            <a:ext cx="0" cy="322312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/>
          <p:cNvCxnSpPr/>
          <p:nvPr/>
        </p:nvCxnSpPr>
        <p:spPr>
          <a:xfrm>
            <a:off x="4283968" y="2098576"/>
            <a:ext cx="0" cy="322312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/>
          <p:cNvCxnSpPr/>
          <p:nvPr/>
        </p:nvCxnSpPr>
        <p:spPr>
          <a:xfrm>
            <a:off x="4283968" y="5733256"/>
            <a:ext cx="0" cy="322312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67744" y="2420888"/>
            <a:ext cx="720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0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เท็จ</a:t>
            </a:r>
            <a:endParaRPr lang="th-TH" sz="3000" b="1" dirty="0">
              <a:solidFill>
                <a:srgbClr val="FFFF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96136" y="2420888"/>
            <a:ext cx="720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0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จริง</a:t>
            </a:r>
            <a:endParaRPr lang="th-TH" sz="3000" b="1" dirty="0">
              <a:solidFill>
                <a:srgbClr val="FFFF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grpSp>
        <p:nvGrpSpPr>
          <p:cNvPr id="26" name="กลุ่ม 25"/>
          <p:cNvGrpSpPr/>
          <p:nvPr/>
        </p:nvGrpSpPr>
        <p:grpSpPr>
          <a:xfrm>
            <a:off x="7719722" y="5890812"/>
            <a:ext cx="571021" cy="733620"/>
            <a:chOff x="3045533" y="5626801"/>
            <a:chExt cx="666900" cy="856800"/>
          </a:xfrm>
        </p:grpSpPr>
        <p:sp>
          <p:nvSpPr>
            <p:cNvPr id="27" name="Oval 15"/>
            <p:cNvSpPr/>
            <p:nvPr/>
          </p:nvSpPr>
          <p:spPr>
            <a:xfrm>
              <a:off x="3045533" y="5626801"/>
              <a:ext cx="666900" cy="856800"/>
            </a:xfrm>
            <a:prstGeom prst="ellipse">
              <a:avLst/>
            </a:prstGeom>
            <a:solidFill>
              <a:srgbClr val="006666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8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840" y="5722500"/>
              <a:ext cx="519183" cy="665401"/>
            </a:xfrm>
            <a:prstGeom prst="rect">
              <a:avLst/>
            </a:prstGeom>
          </p:spPr>
        </p:pic>
      </p:grpSp>
      <p:grpSp>
        <p:nvGrpSpPr>
          <p:cNvPr id="29" name="Group 21"/>
          <p:cNvGrpSpPr/>
          <p:nvPr/>
        </p:nvGrpSpPr>
        <p:grpSpPr>
          <a:xfrm>
            <a:off x="8362751" y="5877272"/>
            <a:ext cx="571021" cy="733620"/>
            <a:chOff x="4876800" y="2209800"/>
            <a:chExt cx="2438400" cy="2438400"/>
          </a:xfrm>
        </p:grpSpPr>
        <p:sp>
          <p:nvSpPr>
            <p:cNvPr id="30" name="Rectangle 20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31" name="Picture 19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  <p:grpSp>
        <p:nvGrpSpPr>
          <p:cNvPr id="32" name="Group 22"/>
          <p:cNvGrpSpPr/>
          <p:nvPr/>
        </p:nvGrpSpPr>
        <p:grpSpPr>
          <a:xfrm flipH="1">
            <a:off x="7092280" y="5890812"/>
            <a:ext cx="550391" cy="761100"/>
            <a:chOff x="4876800" y="2209800"/>
            <a:chExt cx="2438400" cy="2438400"/>
          </a:xfrm>
        </p:grpSpPr>
        <p:sp>
          <p:nvSpPr>
            <p:cNvPr id="33" name="Rectangle 23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34" name="Picture 24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19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826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6" grpId="0" animBg="1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836712"/>
            <a:ext cx="806489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7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ตัวอย่างที่ 2 </a:t>
            </a:r>
            <a:r>
              <a:rPr lang="th-TH" sz="3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จงเขียนผังงานแสดงวิธีการรับประทานยา โดยแบ่งขนาดรับประทานยาตามอายุของผู้ทาน ดังนี้</a:t>
            </a:r>
          </a:p>
          <a:p>
            <a:r>
              <a:rPr lang="th-TH" sz="3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	</a:t>
            </a:r>
            <a:r>
              <a:rPr lang="th-TH" sz="3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อายุมากกว่า 10   ปี   รับประทานครั้งละ   2  ช้อนชา</a:t>
            </a:r>
          </a:p>
          <a:p>
            <a:r>
              <a:rPr lang="th-TH" sz="3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	</a:t>
            </a:r>
            <a:r>
              <a:rPr lang="th-TH" sz="3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อายุมากกว่า 3-10 ปี</a:t>
            </a:r>
            <a:r>
              <a:rPr lang="th-TH" sz="3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	</a:t>
            </a:r>
            <a:r>
              <a:rPr lang="th-TH" sz="3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รับประทานครั้งละ  1  ช้อนชา</a:t>
            </a:r>
          </a:p>
          <a:p>
            <a:r>
              <a:rPr lang="th-TH" sz="3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3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       อายุมากกว่า 1-3   ปี   รับประทานครั้งละ  ½  ช้อนชา</a:t>
            </a:r>
          </a:p>
          <a:p>
            <a:r>
              <a:rPr lang="th-TH" sz="37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	</a:t>
            </a:r>
            <a:r>
              <a:rPr lang="th-TH" sz="3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เด็กแรกเกิดถึง 1   ปี    ห้ามรับประทาน</a:t>
            </a:r>
            <a:endParaRPr lang="th-TH" sz="3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grpSp>
        <p:nvGrpSpPr>
          <p:cNvPr id="5" name="กลุ่ม 4"/>
          <p:cNvGrpSpPr/>
          <p:nvPr/>
        </p:nvGrpSpPr>
        <p:grpSpPr>
          <a:xfrm>
            <a:off x="7719722" y="5890812"/>
            <a:ext cx="571021" cy="733620"/>
            <a:chOff x="3045533" y="5626801"/>
            <a:chExt cx="666900" cy="856800"/>
          </a:xfrm>
        </p:grpSpPr>
        <p:sp>
          <p:nvSpPr>
            <p:cNvPr id="6" name="Oval 15"/>
            <p:cNvSpPr/>
            <p:nvPr/>
          </p:nvSpPr>
          <p:spPr>
            <a:xfrm>
              <a:off x="3045533" y="5626801"/>
              <a:ext cx="666900" cy="856800"/>
            </a:xfrm>
            <a:prstGeom prst="ellipse">
              <a:avLst/>
            </a:prstGeom>
            <a:solidFill>
              <a:srgbClr val="006666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7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840" y="5722500"/>
              <a:ext cx="519183" cy="665401"/>
            </a:xfrm>
            <a:prstGeom prst="rect">
              <a:avLst/>
            </a:prstGeom>
          </p:spPr>
        </p:pic>
      </p:grpSp>
      <p:grpSp>
        <p:nvGrpSpPr>
          <p:cNvPr id="8" name="Group 21"/>
          <p:cNvGrpSpPr/>
          <p:nvPr/>
        </p:nvGrpSpPr>
        <p:grpSpPr>
          <a:xfrm>
            <a:off x="8362751" y="5877272"/>
            <a:ext cx="571021" cy="733620"/>
            <a:chOff x="4876800" y="2209800"/>
            <a:chExt cx="2438400" cy="2438400"/>
          </a:xfrm>
        </p:grpSpPr>
        <p:sp>
          <p:nvSpPr>
            <p:cNvPr id="9" name="Rectangle 20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0" name="Picture 19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  <p:grpSp>
        <p:nvGrpSpPr>
          <p:cNvPr id="11" name="Group 22"/>
          <p:cNvGrpSpPr/>
          <p:nvPr/>
        </p:nvGrpSpPr>
        <p:grpSpPr>
          <a:xfrm flipH="1">
            <a:off x="7092280" y="5890812"/>
            <a:ext cx="550391" cy="761100"/>
            <a:chOff x="4876800" y="2209800"/>
            <a:chExt cx="2438400" cy="2438400"/>
          </a:xfrm>
        </p:grpSpPr>
        <p:sp>
          <p:nvSpPr>
            <p:cNvPr id="12" name="Rectangle 23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3" name="Picture 24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19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491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แผนผังลำดับงาน: สิ้นสุด 37"/>
          <p:cNvSpPr/>
          <p:nvPr/>
        </p:nvSpPr>
        <p:spPr>
          <a:xfrm>
            <a:off x="1907704" y="260648"/>
            <a:ext cx="1584176" cy="469776"/>
          </a:xfrm>
          <a:prstGeom prst="flowChartTerminator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000" b="1" dirty="0" smtClean="0">
                <a:latin typeface="TH SarabunPSK" pitchFamily="34" charset="-34"/>
                <a:cs typeface="TH SarabunPSK" pitchFamily="34" charset="-34"/>
              </a:rPr>
              <a:t>เริ่มต้น</a:t>
            </a:r>
          </a:p>
        </p:txBody>
      </p:sp>
      <p:cxnSp>
        <p:nvCxnSpPr>
          <p:cNvPr id="39" name="ลูกศรเชื่อมต่อแบบตรง 38"/>
          <p:cNvCxnSpPr/>
          <p:nvPr/>
        </p:nvCxnSpPr>
        <p:spPr>
          <a:xfrm>
            <a:off x="2699792" y="730424"/>
            <a:ext cx="0" cy="322312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กลุ่ม 39"/>
          <p:cNvGrpSpPr/>
          <p:nvPr/>
        </p:nvGrpSpPr>
        <p:grpSpPr>
          <a:xfrm>
            <a:off x="1691680" y="1052736"/>
            <a:ext cx="2016224" cy="887682"/>
            <a:chOff x="3189994" y="2391307"/>
            <a:chExt cx="1944216" cy="926855"/>
          </a:xfrm>
        </p:grpSpPr>
        <p:sp>
          <p:nvSpPr>
            <p:cNvPr id="41" name="แผนผังลําดับงาน: การตัดสินใจ 40"/>
            <p:cNvSpPr/>
            <p:nvPr/>
          </p:nvSpPr>
          <p:spPr>
            <a:xfrm>
              <a:off x="3189994" y="2391307"/>
              <a:ext cx="1944216" cy="926855"/>
            </a:xfrm>
            <a:prstGeom prst="flowChartDecision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492044" y="2541678"/>
              <a:ext cx="1503293" cy="54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b="1" dirty="0" smtClean="0">
                  <a:solidFill>
                    <a:schemeClr val="bg1"/>
                  </a:solidFill>
                  <a:latin typeface="TH SarabunPSK" pitchFamily="34" charset="-34"/>
                  <a:cs typeface="TH SarabunPSK" pitchFamily="34" charset="-34"/>
                </a:rPr>
                <a:t>อายุ</a:t>
              </a:r>
              <a:r>
                <a:rPr lang="th-TH" b="1" dirty="0">
                  <a:solidFill>
                    <a:schemeClr val="bg1"/>
                  </a:solidFill>
                  <a:latin typeface="TH SarabunPSK" pitchFamily="34" charset="-34"/>
                  <a:cs typeface="TH SarabunPSK" pitchFamily="34" charset="-34"/>
                </a:rPr>
                <a:t> </a:t>
              </a:r>
              <a:r>
                <a:rPr lang="en-US" b="1" dirty="0" smtClean="0">
                  <a:solidFill>
                    <a:schemeClr val="bg1"/>
                  </a:solidFill>
                  <a:latin typeface="TH SarabunPSK" pitchFamily="34" charset="-34"/>
                  <a:cs typeface="TH SarabunPSK" pitchFamily="34" charset="-34"/>
                </a:rPr>
                <a:t>&gt; </a:t>
              </a:r>
              <a:r>
                <a:rPr lang="th-TH" b="1" dirty="0" smtClean="0">
                  <a:solidFill>
                    <a:schemeClr val="bg1"/>
                  </a:solidFill>
                  <a:latin typeface="TH SarabunPSK" pitchFamily="34" charset="-34"/>
                  <a:cs typeface="TH SarabunPSK" pitchFamily="34" charset="-34"/>
                </a:rPr>
                <a:t>10 ปี</a:t>
              </a:r>
              <a:endParaRPr lang="th-TH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</p:grpSp>
      <p:cxnSp>
        <p:nvCxnSpPr>
          <p:cNvPr id="43" name="ลูกศรเชื่อมต่อแบบตรง 42"/>
          <p:cNvCxnSpPr/>
          <p:nvPr/>
        </p:nvCxnSpPr>
        <p:spPr>
          <a:xfrm>
            <a:off x="2699792" y="1954560"/>
            <a:ext cx="0" cy="322312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ลูกศรเชื่อมต่อแบบตรง 43"/>
          <p:cNvCxnSpPr>
            <a:stCxn id="41" idx="3"/>
          </p:cNvCxnSpPr>
          <p:nvPr/>
        </p:nvCxnSpPr>
        <p:spPr>
          <a:xfrm>
            <a:off x="3707904" y="1496577"/>
            <a:ext cx="936104" cy="0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สี่เหลี่ยมผืนผ้า 44"/>
          <p:cNvSpPr/>
          <p:nvPr/>
        </p:nvSpPr>
        <p:spPr>
          <a:xfrm>
            <a:off x="4644008" y="1194662"/>
            <a:ext cx="3312368" cy="57815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000" b="1" dirty="0" smtClean="0">
                <a:latin typeface="TH SarabunPSK" pitchFamily="34" charset="-34"/>
                <a:cs typeface="TH SarabunPSK" pitchFamily="34" charset="-34"/>
              </a:rPr>
              <a:t>รับประทานครั้งละ 2 ช้อนชา</a:t>
            </a:r>
            <a:endParaRPr lang="th-TH" sz="30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51920" y="1002794"/>
            <a:ext cx="5760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0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ใช่</a:t>
            </a:r>
            <a:endParaRPr lang="th-TH" sz="3000" b="1" dirty="0">
              <a:solidFill>
                <a:srgbClr val="FFFF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699792" y="1844824"/>
            <a:ext cx="720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0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ไม่ใช่</a:t>
            </a:r>
            <a:endParaRPr lang="th-TH" sz="3000" b="1" dirty="0">
              <a:solidFill>
                <a:srgbClr val="FFFF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grpSp>
        <p:nvGrpSpPr>
          <p:cNvPr id="48" name="กลุ่ม 47"/>
          <p:cNvGrpSpPr/>
          <p:nvPr/>
        </p:nvGrpSpPr>
        <p:grpSpPr>
          <a:xfrm>
            <a:off x="1691680" y="2276872"/>
            <a:ext cx="2016224" cy="887682"/>
            <a:chOff x="3189994" y="2391307"/>
            <a:chExt cx="1944216" cy="926855"/>
          </a:xfrm>
        </p:grpSpPr>
        <p:sp>
          <p:nvSpPr>
            <p:cNvPr id="49" name="แผนผังลําดับงาน: การตัดสินใจ 48"/>
            <p:cNvSpPr/>
            <p:nvPr/>
          </p:nvSpPr>
          <p:spPr>
            <a:xfrm>
              <a:off x="3189994" y="2391307"/>
              <a:ext cx="1944216" cy="926855"/>
            </a:xfrm>
            <a:prstGeom prst="flowChartDecision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537175" y="2541678"/>
              <a:ext cx="1296144" cy="546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b="1" dirty="0" smtClean="0">
                  <a:solidFill>
                    <a:schemeClr val="bg1"/>
                  </a:solidFill>
                  <a:latin typeface="TH SarabunPSK" pitchFamily="34" charset="-34"/>
                  <a:cs typeface="TH SarabunPSK" pitchFamily="34" charset="-34"/>
                </a:rPr>
                <a:t>อายุ</a:t>
              </a:r>
              <a:r>
                <a:rPr lang="th-TH" b="1" dirty="0">
                  <a:solidFill>
                    <a:schemeClr val="bg1"/>
                  </a:solidFill>
                  <a:latin typeface="TH SarabunPSK" pitchFamily="34" charset="-34"/>
                  <a:cs typeface="TH SarabunPSK" pitchFamily="34" charset="-34"/>
                </a:rPr>
                <a:t> </a:t>
              </a:r>
              <a:r>
                <a:rPr lang="en-US" b="1" dirty="0" smtClean="0">
                  <a:solidFill>
                    <a:schemeClr val="bg1"/>
                  </a:solidFill>
                  <a:latin typeface="TH SarabunPSK" pitchFamily="34" charset="-34"/>
                  <a:cs typeface="TH SarabunPSK" pitchFamily="34" charset="-34"/>
                </a:rPr>
                <a:t>&gt; 3 </a:t>
              </a:r>
              <a:r>
                <a:rPr lang="th-TH" b="1" dirty="0" smtClean="0">
                  <a:solidFill>
                    <a:schemeClr val="bg1"/>
                  </a:solidFill>
                  <a:latin typeface="TH SarabunPSK" pitchFamily="34" charset="-34"/>
                  <a:cs typeface="TH SarabunPSK" pitchFamily="34" charset="-34"/>
                </a:rPr>
                <a:t>ปี</a:t>
              </a:r>
              <a:endParaRPr lang="th-TH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</p:grpSp>
      <p:cxnSp>
        <p:nvCxnSpPr>
          <p:cNvPr id="51" name="ลูกศรเชื่อมต่อแบบตรง 50"/>
          <p:cNvCxnSpPr/>
          <p:nvPr/>
        </p:nvCxnSpPr>
        <p:spPr>
          <a:xfrm>
            <a:off x="2699792" y="3178696"/>
            <a:ext cx="0" cy="322312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ลูกศรเชื่อมต่อแบบตรง 51"/>
          <p:cNvCxnSpPr/>
          <p:nvPr/>
        </p:nvCxnSpPr>
        <p:spPr>
          <a:xfrm>
            <a:off x="3707904" y="2720713"/>
            <a:ext cx="936104" cy="0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สี่เหลี่ยมผืนผ้า 52"/>
          <p:cNvSpPr/>
          <p:nvPr/>
        </p:nvSpPr>
        <p:spPr>
          <a:xfrm>
            <a:off x="4644008" y="2418798"/>
            <a:ext cx="3312368" cy="57815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000" b="1" dirty="0" smtClean="0">
                <a:latin typeface="TH SarabunPSK" pitchFamily="34" charset="-34"/>
                <a:cs typeface="TH SarabunPSK" pitchFamily="34" charset="-34"/>
              </a:rPr>
              <a:t>รับประทานครั้งละ 1 ช้อนชา</a:t>
            </a:r>
            <a:endParaRPr lang="th-TH" sz="30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851920" y="2204864"/>
            <a:ext cx="720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0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ใช่</a:t>
            </a:r>
            <a:endParaRPr lang="th-TH" sz="3000" b="1" dirty="0">
              <a:solidFill>
                <a:srgbClr val="FFFF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699792" y="3091026"/>
            <a:ext cx="720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0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ไม่ใช่</a:t>
            </a:r>
            <a:endParaRPr lang="th-TH" sz="3000" b="1" dirty="0">
              <a:solidFill>
                <a:srgbClr val="FFFF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grpSp>
        <p:nvGrpSpPr>
          <p:cNvPr id="56" name="กลุ่ม 55"/>
          <p:cNvGrpSpPr/>
          <p:nvPr/>
        </p:nvGrpSpPr>
        <p:grpSpPr>
          <a:xfrm>
            <a:off x="1691680" y="3501008"/>
            <a:ext cx="2016224" cy="887682"/>
            <a:chOff x="3189994" y="2391307"/>
            <a:chExt cx="1944216" cy="926855"/>
          </a:xfrm>
        </p:grpSpPr>
        <p:sp>
          <p:nvSpPr>
            <p:cNvPr id="57" name="แผนผังลําดับงาน: การตัดสินใจ 56"/>
            <p:cNvSpPr/>
            <p:nvPr/>
          </p:nvSpPr>
          <p:spPr>
            <a:xfrm>
              <a:off x="3189994" y="2391307"/>
              <a:ext cx="1944216" cy="926855"/>
            </a:xfrm>
            <a:prstGeom prst="flowChartDecision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537175" y="2541678"/>
              <a:ext cx="1296144" cy="546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b="1" dirty="0" smtClean="0">
                  <a:solidFill>
                    <a:schemeClr val="bg1"/>
                  </a:solidFill>
                  <a:latin typeface="TH SarabunPSK" pitchFamily="34" charset="-34"/>
                  <a:cs typeface="TH SarabunPSK" pitchFamily="34" charset="-34"/>
                </a:rPr>
                <a:t>อายุ</a:t>
              </a:r>
              <a:r>
                <a:rPr lang="th-TH" b="1" dirty="0">
                  <a:solidFill>
                    <a:schemeClr val="bg1"/>
                  </a:solidFill>
                  <a:latin typeface="TH SarabunPSK" pitchFamily="34" charset="-34"/>
                  <a:cs typeface="TH SarabunPSK" pitchFamily="34" charset="-34"/>
                </a:rPr>
                <a:t> </a:t>
              </a:r>
              <a:r>
                <a:rPr lang="en-US" b="1" dirty="0" smtClean="0">
                  <a:solidFill>
                    <a:schemeClr val="bg1"/>
                  </a:solidFill>
                  <a:latin typeface="TH SarabunPSK" pitchFamily="34" charset="-34"/>
                  <a:cs typeface="TH SarabunPSK" pitchFamily="34" charset="-34"/>
                </a:rPr>
                <a:t>&gt; 1 </a:t>
              </a:r>
              <a:r>
                <a:rPr lang="th-TH" b="1" dirty="0" smtClean="0">
                  <a:solidFill>
                    <a:schemeClr val="bg1"/>
                  </a:solidFill>
                  <a:latin typeface="TH SarabunPSK" pitchFamily="34" charset="-34"/>
                  <a:cs typeface="TH SarabunPSK" pitchFamily="34" charset="-34"/>
                </a:rPr>
                <a:t>ปี</a:t>
              </a:r>
              <a:endParaRPr lang="th-TH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endParaRPr>
            </a:p>
          </p:txBody>
        </p:sp>
      </p:grpSp>
      <p:cxnSp>
        <p:nvCxnSpPr>
          <p:cNvPr id="59" name="ลูกศรเชื่อมต่อแบบตรง 58"/>
          <p:cNvCxnSpPr/>
          <p:nvPr/>
        </p:nvCxnSpPr>
        <p:spPr>
          <a:xfrm>
            <a:off x="3707904" y="3944849"/>
            <a:ext cx="936104" cy="0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สี่เหลี่ยมผืนผ้า 59"/>
          <p:cNvSpPr/>
          <p:nvPr/>
        </p:nvSpPr>
        <p:spPr>
          <a:xfrm>
            <a:off x="4644008" y="3642934"/>
            <a:ext cx="3312368" cy="57815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000" b="1" dirty="0" smtClean="0">
                <a:latin typeface="TH SarabunPSK" pitchFamily="34" charset="-34"/>
                <a:cs typeface="TH SarabunPSK" pitchFamily="34" charset="-34"/>
              </a:rPr>
              <a:t>รับประทานครั้งละ ½ ช้อนชา</a:t>
            </a:r>
            <a:endParaRPr lang="th-TH" sz="3000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851920" y="3429000"/>
            <a:ext cx="720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0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ใช่</a:t>
            </a:r>
            <a:endParaRPr lang="th-TH" sz="3000" b="1" dirty="0">
              <a:solidFill>
                <a:srgbClr val="FFFF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99792" y="4243154"/>
            <a:ext cx="7200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0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ไม่ใช่</a:t>
            </a:r>
            <a:endParaRPr lang="th-TH" sz="3000" b="1" dirty="0">
              <a:solidFill>
                <a:srgbClr val="FFFF00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63" name="ลูกศรเชื่อมต่อแบบตรง 62"/>
          <p:cNvCxnSpPr/>
          <p:nvPr/>
        </p:nvCxnSpPr>
        <p:spPr>
          <a:xfrm>
            <a:off x="2699792" y="4402832"/>
            <a:ext cx="0" cy="322312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สี่เหลี่ยมผืนผ้า 63"/>
          <p:cNvSpPr/>
          <p:nvPr/>
        </p:nvSpPr>
        <p:spPr>
          <a:xfrm>
            <a:off x="1691680" y="4725144"/>
            <a:ext cx="2016224" cy="57815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000" b="1" dirty="0" smtClean="0">
                <a:latin typeface="TH SarabunPSK" pitchFamily="34" charset="-34"/>
                <a:cs typeface="TH SarabunPSK" pitchFamily="34" charset="-34"/>
              </a:rPr>
              <a:t>ห้ามรับประทาน</a:t>
            </a:r>
            <a:endParaRPr lang="th-TH" sz="3000" b="1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65" name="ลูกศรเชื่อมต่อแบบตรง 64"/>
          <p:cNvCxnSpPr/>
          <p:nvPr/>
        </p:nvCxnSpPr>
        <p:spPr>
          <a:xfrm>
            <a:off x="2699792" y="5301208"/>
            <a:ext cx="0" cy="322312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แผนผังลำดับงาน: ตัวเชื่อมต่อ 65"/>
          <p:cNvSpPr/>
          <p:nvPr/>
        </p:nvSpPr>
        <p:spPr>
          <a:xfrm>
            <a:off x="2555776" y="5648524"/>
            <a:ext cx="300634" cy="228747"/>
          </a:xfrm>
          <a:prstGeom prst="flowChartConnector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7" name="แผนผังลำดับงาน: สิ้นสุด 66"/>
          <p:cNvSpPr/>
          <p:nvPr/>
        </p:nvSpPr>
        <p:spPr>
          <a:xfrm>
            <a:off x="1757987" y="6209750"/>
            <a:ext cx="1931614" cy="459610"/>
          </a:xfrm>
          <a:prstGeom prst="flowChartTerminator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000" b="1" dirty="0" smtClean="0">
                <a:latin typeface="TH SarabunPSK" pitchFamily="34" charset="-34"/>
                <a:cs typeface="TH SarabunPSK" pitchFamily="34" charset="-34"/>
              </a:rPr>
              <a:t>จบการทำงาน</a:t>
            </a:r>
          </a:p>
        </p:txBody>
      </p:sp>
      <p:cxnSp>
        <p:nvCxnSpPr>
          <p:cNvPr id="68" name="ลูกศรเชื่อมต่อแบบตรง 67"/>
          <p:cNvCxnSpPr/>
          <p:nvPr/>
        </p:nvCxnSpPr>
        <p:spPr>
          <a:xfrm>
            <a:off x="2699792" y="5877272"/>
            <a:ext cx="0" cy="322312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กลุ่ม 68"/>
          <p:cNvGrpSpPr/>
          <p:nvPr/>
        </p:nvGrpSpPr>
        <p:grpSpPr>
          <a:xfrm>
            <a:off x="2856410" y="1458362"/>
            <a:ext cx="5604022" cy="4304536"/>
            <a:chOff x="2856410" y="1458362"/>
            <a:chExt cx="5604022" cy="4304536"/>
          </a:xfrm>
        </p:grpSpPr>
        <p:cxnSp>
          <p:nvCxnSpPr>
            <p:cNvPr id="70" name="ตัวเชื่อมต่อตรง 69"/>
            <p:cNvCxnSpPr>
              <a:stCxn id="45" idx="3"/>
            </p:cNvCxnSpPr>
            <p:nvPr/>
          </p:nvCxnSpPr>
          <p:spPr>
            <a:xfrm>
              <a:off x="7956376" y="1483739"/>
              <a:ext cx="50405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ตัวเชื่อมต่อตรง 70"/>
            <p:cNvCxnSpPr/>
            <p:nvPr/>
          </p:nvCxnSpPr>
          <p:spPr>
            <a:xfrm>
              <a:off x="7956376" y="2708920"/>
              <a:ext cx="50405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ตัวเชื่อมต่อตรง 71"/>
            <p:cNvCxnSpPr/>
            <p:nvPr/>
          </p:nvCxnSpPr>
          <p:spPr>
            <a:xfrm>
              <a:off x="7956376" y="3933056"/>
              <a:ext cx="50405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ตัวเชื่อมต่อตรง 72"/>
            <p:cNvCxnSpPr/>
            <p:nvPr/>
          </p:nvCxnSpPr>
          <p:spPr>
            <a:xfrm>
              <a:off x="8460432" y="1458362"/>
              <a:ext cx="0" cy="428971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ตัวเชื่อมต่อตรง 73"/>
            <p:cNvCxnSpPr>
              <a:endCxn id="66" idx="6"/>
            </p:cNvCxnSpPr>
            <p:nvPr/>
          </p:nvCxnSpPr>
          <p:spPr>
            <a:xfrm flipH="1">
              <a:off x="2856410" y="5733256"/>
              <a:ext cx="5604022" cy="29642"/>
            </a:xfrm>
            <a:prstGeom prst="line">
              <a:avLst/>
            </a:prstGeom>
            <a:ln w="28575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กลุ่ม 74"/>
          <p:cNvGrpSpPr/>
          <p:nvPr/>
        </p:nvGrpSpPr>
        <p:grpSpPr>
          <a:xfrm>
            <a:off x="7750438" y="5908260"/>
            <a:ext cx="571021" cy="733620"/>
            <a:chOff x="3045533" y="5626801"/>
            <a:chExt cx="666900" cy="856800"/>
          </a:xfrm>
        </p:grpSpPr>
        <p:sp>
          <p:nvSpPr>
            <p:cNvPr id="76" name="Oval 15"/>
            <p:cNvSpPr/>
            <p:nvPr/>
          </p:nvSpPr>
          <p:spPr>
            <a:xfrm>
              <a:off x="3045533" y="5626801"/>
              <a:ext cx="666900" cy="856800"/>
            </a:xfrm>
            <a:prstGeom prst="ellipse">
              <a:avLst/>
            </a:prstGeom>
            <a:solidFill>
              <a:srgbClr val="006666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77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840" y="5722500"/>
              <a:ext cx="519183" cy="665401"/>
            </a:xfrm>
            <a:prstGeom prst="rect">
              <a:avLst/>
            </a:prstGeom>
          </p:spPr>
        </p:pic>
      </p:grpSp>
      <p:grpSp>
        <p:nvGrpSpPr>
          <p:cNvPr id="78" name="Group 21"/>
          <p:cNvGrpSpPr/>
          <p:nvPr/>
        </p:nvGrpSpPr>
        <p:grpSpPr>
          <a:xfrm>
            <a:off x="8393467" y="5894720"/>
            <a:ext cx="571021" cy="733620"/>
            <a:chOff x="4876800" y="2209800"/>
            <a:chExt cx="2438400" cy="2438400"/>
          </a:xfrm>
        </p:grpSpPr>
        <p:sp>
          <p:nvSpPr>
            <p:cNvPr id="79" name="Rectangle 20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80" name="Picture 19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  <p:grpSp>
        <p:nvGrpSpPr>
          <p:cNvPr id="81" name="Group 22"/>
          <p:cNvGrpSpPr/>
          <p:nvPr/>
        </p:nvGrpSpPr>
        <p:grpSpPr>
          <a:xfrm flipH="1">
            <a:off x="7122996" y="5908260"/>
            <a:ext cx="550391" cy="761100"/>
            <a:chOff x="4876800" y="2209800"/>
            <a:chExt cx="2438400" cy="2438400"/>
          </a:xfrm>
        </p:grpSpPr>
        <p:sp>
          <p:nvSpPr>
            <p:cNvPr id="82" name="Rectangle 23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83" name="Picture 24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19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863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5" grpId="0" animBg="1"/>
      <p:bldP spid="46" grpId="0"/>
      <p:bldP spid="47" grpId="0"/>
      <p:bldP spid="53" grpId="0" animBg="1"/>
      <p:bldP spid="54" grpId="0"/>
      <p:bldP spid="55" grpId="0"/>
      <p:bldP spid="60" grpId="0" animBg="1"/>
      <p:bldP spid="61" grpId="0"/>
      <p:bldP spid="62" grpId="0"/>
      <p:bldP spid="64" grpId="0" animBg="1"/>
      <p:bldP spid="66" grpId="0" animBg="1"/>
      <p:bldP spid="6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667430"/>
            <a:ext cx="8064896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700" b="1" dirty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3</a:t>
            </a:r>
            <a:r>
              <a:rPr lang="th-TH" sz="37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.  การทำงานแบบวนซ้ำ </a:t>
            </a:r>
            <a:r>
              <a:rPr lang="en-US" sz="37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(Loop) </a:t>
            </a:r>
            <a:r>
              <a:rPr lang="th-TH" sz="37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 </a:t>
            </a:r>
          </a:p>
          <a:p>
            <a:r>
              <a:rPr lang="th-TH" sz="36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การ</a:t>
            </a:r>
            <a:r>
              <a:rPr 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ทำงานแบบวนซ้ำ (</a:t>
            </a:r>
            <a:r>
              <a:rPr lang="en-US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Loop</a:t>
            </a:r>
            <a:r>
              <a:rPr lang="en-US" sz="36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)</a:t>
            </a:r>
            <a:r>
              <a:rPr lang="th-TH" sz="36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 เป็น</a:t>
            </a:r>
            <a:r>
              <a:rPr lang="th-TH" sz="36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การนำคำสั่งมาทำงานซ้ำหลายๆ รอบ จะทำงานกี่รอบขึ้นอยู่กับเงื่อนไขที่ผู้เขียนโปรแกรมกำหนด</a:t>
            </a:r>
            <a:r>
              <a:rPr lang="th-TH" sz="36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ไว้ </a:t>
            </a:r>
            <a:r>
              <a:rPr lang="th-TH" sz="3600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เช่น </a:t>
            </a:r>
            <a:r>
              <a:rPr lang="th-TH" sz="3600" b="1" dirty="0">
                <a:solidFill>
                  <a:srgbClr val="CC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ตั้งใจว่าจะวิ่งรอบสนาม 3 รอบ คือรู้แน่นอนว่าจะทำงานกี่รอบ หรือแบบจำนวนรอบไม่แน่นอน เช่น ตั้งใจว่าจะวิ่งรอบสนามไปเรื่อยๆ เหนื่อยเมื่อไหร่จึงจะหยุดวิ่ง คือไม่แน่ชัดว่าจะทำงานกี่รอบ</a:t>
            </a:r>
          </a:p>
        </p:txBody>
      </p:sp>
      <p:grpSp>
        <p:nvGrpSpPr>
          <p:cNvPr id="5" name="กลุ่ม 4"/>
          <p:cNvGrpSpPr/>
          <p:nvPr/>
        </p:nvGrpSpPr>
        <p:grpSpPr>
          <a:xfrm>
            <a:off x="7750438" y="5908260"/>
            <a:ext cx="571021" cy="733620"/>
            <a:chOff x="3045533" y="5626801"/>
            <a:chExt cx="666900" cy="856800"/>
          </a:xfrm>
        </p:grpSpPr>
        <p:sp>
          <p:nvSpPr>
            <p:cNvPr id="6" name="Oval 15"/>
            <p:cNvSpPr/>
            <p:nvPr/>
          </p:nvSpPr>
          <p:spPr>
            <a:xfrm>
              <a:off x="3045533" y="5626801"/>
              <a:ext cx="666900" cy="856800"/>
            </a:xfrm>
            <a:prstGeom prst="ellipse">
              <a:avLst/>
            </a:prstGeom>
            <a:solidFill>
              <a:srgbClr val="006666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7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840" y="5722500"/>
              <a:ext cx="519183" cy="665401"/>
            </a:xfrm>
            <a:prstGeom prst="rect">
              <a:avLst/>
            </a:prstGeom>
          </p:spPr>
        </p:pic>
      </p:grpSp>
      <p:grpSp>
        <p:nvGrpSpPr>
          <p:cNvPr id="8" name="Group 21"/>
          <p:cNvGrpSpPr/>
          <p:nvPr/>
        </p:nvGrpSpPr>
        <p:grpSpPr>
          <a:xfrm>
            <a:off x="8393467" y="5894720"/>
            <a:ext cx="571021" cy="733620"/>
            <a:chOff x="4876800" y="2209800"/>
            <a:chExt cx="2438400" cy="2438400"/>
          </a:xfrm>
        </p:grpSpPr>
        <p:sp>
          <p:nvSpPr>
            <p:cNvPr id="9" name="Rectangle 20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0" name="Picture 19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  <p:grpSp>
        <p:nvGrpSpPr>
          <p:cNvPr id="11" name="Group 22"/>
          <p:cNvGrpSpPr/>
          <p:nvPr/>
        </p:nvGrpSpPr>
        <p:grpSpPr>
          <a:xfrm flipH="1">
            <a:off x="7122996" y="5908260"/>
            <a:ext cx="550391" cy="761100"/>
            <a:chOff x="4876800" y="2209800"/>
            <a:chExt cx="2438400" cy="2438400"/>
          </a:xfrm>
        </p:grpSpPr>
        <p:sp>
          <p:nvSpPr>
            <p:cNvPr id="12" name="Rectangle 23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3" name="Picture 24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19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23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395536" y="683979"/>
            <a:ext cx="8424936" cy="386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5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ตัวอย่างโปรแกรม</a:t>
            </a:r>
          </a:p>
          <a:p>
            <a:r>
              <a:rPr lang="th-TH" sz="35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  </a:t>
            </a:r>
            <a:r>
              <a:rPr lang="th-TH" sz="3500" b="1" dirty="0" smtClean="0">
                <a:solidFill>
                  <a:srgbClr val="FFCC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1.</a:t>
            </a:r>
            <a:r>
              <a:rPr lang="th-TH" sz="3500" b="1" dirty="0">
                <a:solidFill>
                  <a:srgbClr val="FFCC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นักเรียนอาบน้ำโดยใช้ขันน้ำตักราดบนร่างกายหลายๆ ครั้ง (ทำซ้ำ) </a:t>
            </a:r>
            <a:r>
              <a:rPr lang="th-TH" sz="3500" b="1" dirty="0" smtClean="0">
                <a:solidFill>
                  <a:srgbClr val="FFCC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 จน</a:t>
            </a:r>
            <a:r>
              <a:rPr lang="th-TH" sz="3500" b="1" dirty="0">
                <a:solidFill>
                  <a:srgbClr val="FFCC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ร่างกายสะอาดดีแล้วจึงหยุดอาบน้ำ (หยุดทำซ้ำ)</a:t>
            </a:r>
          </a:p>
          <a:p>
            <a:r>
              <a:rPr lang="th-TH" sz="35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  </a:t>
            </a:r>
            <a:r>
              <a:rPr lang="th-TH" sz="3500" b="1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2.</a:t>
            </a:r>
            <a:r>
              <a:rPr lang="th-TH" sz="35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นักเรียนจัดสมุดหนังสือใส่กระเป๋าเพื่อนำไปโรงเรียนทีละเล่ม (ทำซ้ำ) จนครบทุก</a:t>
            </a:r>
            <a:r>
              <a:rPr lang="th-TH" sz="3500" b="1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วิชาจึง</a:t>
            </a:r>
            <a:r>
              <a:rPr lang="th-TH" sz="35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หยุดจัดสมุดหนังสือ</a:t>
            </a:r>
            <a:r>
              <a:rPr lang="th-TH" sz="3500" b="1" dirty="0" smtClean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ลงกระเป๋า (หยุดทำซ้ำ</a:t>
            </a:r>
            <a:r>
              <a:rPr lang="th-TH" sz="35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)</a:t>
            </a:r>
          </a:p>
          <a:p>
            <a:r>
              <a:rPr lang="th-TH" sz="35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  </a:t>
            </a:r>
            <a:r>
              <a:rPr lang="th-TH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3.</a:t>
            </a:r>
            <a:r>
              <a:rPr lang="th-TH" sz="3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นักเรียนรับประทานอาหารโดยตักอาหารเข้าปาก</a:t>
            </a:r>
            <a:r>
              <a:rPr lang="th-TH" sz="35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หลาย ๆ คำ </a:t>
            </a:r>
            <a:r>
              <a:rPr lang="th-TH" sz="35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(ทำซ้ำ) จนกระทั่งอิ่มแล้ว จึงหยุดรับประทาน (หยุดทำซ้ำ)</a:t>
            </a:r>
          </a:p>
        </p:txBody>
      </p:sp>
      <p:grpSp>
        <p:nvGrpSpPr>
          <p:cNvPr id="5" name="กลุ่ม 4"/>
          <p:cNvGrpSpPr/>
          <p:nvPr/>
        </p:nvGrpSpPr>
        <p:grpSpPr>
          <a:xfrm>
            <a:off x="7750438" y="5908260"/>
            <a:ext cx="571021" cy="733620"/>
            <a:chOff x="3045533" y="5626801"/>
            <a:chExt cx="666900" cy="856800"/>
          </a:xfrm>
        </p:grpSpPr>
        <p:sp>
          <p:nvSpPr>
            <p:cNvPr id="6" name="Oval 15"/>
            <p:cNvSpPr/>
            <p:nvPr/>
          </p:nvSpPr>
          <p:spPr>
            <a:xfrm>
              <a:off x="3045533" y="5626801"/>
              <a:ext cx="666900" cy="856800"/>
            </a:xfrm>
            <a:prstGeom prst="ellipse">
              <a:avLst/>
            </a:prstGeom>
            <a:solidFill>
              <a:srgbClr val="006666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7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840" y="5722500"/>
              <a:ext cx="519183" cy="665401"/>
            </a:xfrm>
            <a:prstGeom prst="rect">
              <a:avLst/>
            </a:prstGeom>
          </p:spPr>
        </p:pic>
      </p:grpSp>
      <p:grpSp>
        <p:nvGrpSpPr>
          <p:cNvPr id="8" name="Group 21"/>
          <p:cNvGrpSpPr/>
          <p:nvPr/>
        </p:nvGrpSpPr>
        <p:grpSpPr>
          <a:xfrm>
            <a:off x="8393467" y="5894720"/>
            <a:ext cx="571021" cy="733620"/>
            <a:chOff x="4876800" y="2209800"/>
            <a:chExt cx="2438400" cy="2438400"/>
          </a:xfrm>
        </p:grpSpPr>
        <p:sp>
          <p:nvSpPr>
            <p:cNvPr id="9" name="Rectangle 20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0" name="Picture 19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  <p:grpSp>
        <p:nvGrpSpPr>
          <p:cNvPr id="11" name="Group 22"/>
          <p:cNvGrpSpPr/>
          <p:nvPr/>
        </p:nvGrpSpPr>
        <p:grpSpPr>
          <a:xfrm flipH="1">
            <a:off x="7122996" y="5908260"/>
            <a:ext cx="550391" cy="761100"/>
            <a:chOff x="4876800" y="2209800"/>
            <a:chExt cx="2438400" cy="2438400"/>
          </a:xfrm>
        </p:grpSpPr>
        <p:sp>
          <p:nvSpPr>
            <p:cNvPr id="12" name="Rectangle 23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3" name="Picture 24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19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56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2178730"/>
            <a:ext cx="8496944" cy="175432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4711_AtNoon_Regular" pitchFamily="2" charset="0"/>
                <a:cs typeface="4711_AtNoon_Regular" pitchFamily="2" charset="0"/>
              </a:rPr>
              <a:t>อย่าง</a:t>
            </a:r>
            <a:r>
              <a:rPr lang="th-TH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4711_AtNoon_Regular" pitchFamily="2" charset="0"/>
                <a:cs typeface="4711_AtNoon_Regular" pitchFamily="2" charset="0"/>
              </a:rPr>
              <a:t>ที่กล่าวไว้แล้วตั้งแต่ตอนต้นว่าการ ทำซ้ำมี 2 ลักษณะคือ การทำซ้ำที่มีจำนวนรอบแน่นอน และที่มีจำนวนรอบไม่แน่นอน </a:t>
            </a:r>
            <a:r>
              <a:rPr lang="th-TH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4711_AtNoon_Regular" pitchFamily="2" charset="0"/>
                <a:cs typeface="4711_AtNoon_Regular" pitchFamily="2" charset="0"/>
              </a:rPr>
              <a:t>เพื่อให้นักเรียนเห็น</a:t>
            </a:r>
            <a:r>
              <a:rPr lang="th-TH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4711_AtNoon_Regular" pitchFamily="2" charset="0"/>
                <a:cs typeface="4711_AtNoon_Regular" pitchFamily="2" charset="0"/>
              </a:rPr>
              <a:t>ภาพที่ชัดเจนขึ้น นักเรียนลอง</a:t>
            </a:r>
            <a:r>
              <a:rPr lang="th-TH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4711_AtNoon_Regular" pitchFamily="2" charset="0"/>
                <a:cs typeface="4711_AtNoon_Regular" pitchFamily="2" charset="0"/>
              </a:rPr>
              <a:t>ดูผังงาน </a:t>
            </a:r>
            <a:r>
              <a:rPr lang="th-TH" sz="3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4711_AtNoon_Regular" pitchFamily="2" charset="0"/>
                <a:cs typeface="4711_AtNoon_Regular" pitchFamily="2" charset="0"/>
              </a:rPr>
              <a:t>ดังต่อไปนี้	</a:t>
            </a:r>
            <a:endParaRPr lang="th-TH" sz="36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4711_AtNoon_Regular" pitchFamily="2" charset="0"/>
              <a:cs typeface="4711_AtNoon_Regular" pitchFamily="2" charset="0"/>
            </a:endParaRPr>
          </a:p>
        </p:txBody>
      </p:sp>
      <p:pic>
        <p:nvPicPr>
          <p:cNvPr id="5" name="Picture 4" descr="http://computer.bps.in.th/suteerat/images/flow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408" y="188640"/>
            <a:ext cx="5519064" cy="6336704"/>
          </a:xfrm>
          <a:prstGeom prst="rect">
            <a:avLst/>
          </a:prstGeom>
          <a:ln w="28575" cap="sq">
            <a:solidFill>
              <a:srgbClr val="FFFF00"/>
            </a:solidFill>
            <a:prstDash val="sys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คำบรรยายภาพแบบสี่เหลี่ยมมุมมน 5"/>
          <p:cNvSpPr/>
          <p:nvPr/>
        </p:nvSpPr>
        <p:spPr>
          <a:xfrm>
            <a:off x="179512" y="980728"/>
            <a:ext cx="2880320" cy="1410696"/>
          </a:xfrm>
          <a:prstGeom prst="wedgeRoundRectCallout">
            <a:avLst>
              <a:gd name="adj1" fmla="val 55318"/>
              <a:gd name="adj2" fmla="val 82754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30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การ</a:t>
            </a:r>
            <a:r>
              <a:rPr lang="th-TH" sz="3000" b="1" dirty="0" smtClean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ทำงานซ้ำ</a:t>
            </a:r>
            <a:r>
              <a:rPr lang="th-TH" sz="30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ที่มีจำนวนรอบแน่นอน</a:t>
            </a:r>
            <a:endParaRPr lang="th-TH" sz="3000" dirty="0">
              <a:solidFill>
                <a:srgbClr val="0000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7" name="Picture 6" descr="http://computer.bps.in.th/suteerat/images/flow9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408" y="188640"/>
            <a:ext cx="5519064" cy="6336704"/>
          </a:xfrm>
          <a:prstGeom prst="rect">
            <a:avLst/>
          </a:prstGeom>
          <a:noFill/>
          <a:ln w="28575">
            <a:solidFill>
              <a:srgbClr val="FFFF00"/>
            </a:solidFill>
            <a:prstDash val="sysDash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คำบรรยายภาพแบบสี่เหลี่ยมมุมมน 7"/>
          <p:cNvSpPr/>
          <p:nvPr/>
        </p:nvSpPr>
        <p:spPr>
          <a:xfrm>
            <a:off x="179512" y="980728"/>
            <a:ext cx="2880320" cy="1410696"/>
          </a:xfrm>
          <a:prstGeom prst="wedgeRoundRectCallout">
            <a:avLst>
              <a:gd name="adj1" fmla="val 53896"/>
              <a:gd name="adj2" fmla="val 8081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3200" b="1" dirty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  การทำซ้ำที่มีจำนวนรอบไม่แน่นอน</a:t>
            </a:r>
            <a:endParaRPr lang="th-TH" sz="3000" dirty="0">
              <a:solidFill>
                <a:srgbClr val="0000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grpSp>
        <p:nvGrpSpPr>
          <p:cNvPr id="9" name="กลุ่ม 8"/>
          <p:cNvGrpSpPr/>
          <p:nvPr/>
        </p:nvGrpSpPr>
        <p:grpSpPr>
          <a:xfrm>
            <a:off x="833981" y="5947906"/>
            <a:ext cx="571021" cy="733620"/>
            <a:chOff x="3045533" y="5626801"/>
            <a:chExt cx="666900" cy="856800"/>
          </a:xfrm>
        </p:grpSpPr>
        <p:sp>
          <p:nvSpPr>
            <p:cNvPr id="10" name="Oval 15"/>
            <p:cNvSpPr/>
            <p:nvPr/>
          </p:nvSpPr>
          <p:spPr>
            <a:xfrm>
              <a:off x="3045533" y="5626801"/>
              <a:ext cx="666900" cy="856800"/>
            </a:xfrm>
            <a:prstGeom prst="ellipse">
              <a:avLst/>
            </a:prstGeom>
            <a:solidFill>
              <a:srgbClr val="006666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1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840" y="5722500"/>
              <a:ext cx="519183" cy="665401"/>
            </a:xfrm>
            <a:prstGeom prst="rect">
              <a:avLst/>
            </a:prstGeom>
          </p:spPr>
        </p:pic>
      </p:grpSp>
      <p:grpSp>
        <p:nvGrpSpPr>
          <p:cNvPr id="12" name="Group 21"/>
          <p:cNvGrpSpPr/>
          <p:nvPr/>
        </p:nvGrpSpPr>
        <p:grpSpPr>
          <a:xfrm>
            <a:off x="1477010" y="5934366"/>
            <a:ext cx="571021" cy="733620"/>
            <a:chOff x="4876800" y="2209800"/>
            <a:chExt cx="2438400" cy="2438400"/>
          </a:xfrm>
        </p:grpSpPr>
        <p:sp>
          <p:nvSpPr>
            <p:cNvPr id="13" name="Rectangle 20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4" name="Picture 19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  <p:grpSp>
        <p:nvGrpSpPr>
          <p:cNvPr id="15" name="Group 22"/>
          <p:cNvGrpSpPr/>
          <p:nvPr/>
        </p:nvGrpSpPr>
        <p:grpSpPr>
          <a:xfrm flipH="1">
            <a:off x="206539" y="5947906"/>
            <a:ext cx="550391" cy="761100"/>
            <a:chOff x="4876800" y="2209800"/>
            <a:chExt cx="2438400" cy="2438400"/>
          </a:xfrm>
        </p:grpSpPr>
        <p:sp>
          <p:nvSpPr>
            <p:cNvPr id="16" name="Rectangle 23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7" name="Picture 24"/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9219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016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สี่เหลี่ยมผืนผ้า 1"/>
          <p:cNvSpPr/>
          <p:nvPr/>
        </p:nvSpPr>
        <p:spPr>
          <a:xfrm>
            <a:off x="2128110" y="1556792"/>
            <a:ext cx="504978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6600" b="1" dirty="0" smtClean="0">
                <a:ln w="18415" cmpd="sng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latin typeface="4805KwangMD_Influenza" pitchFamily="2" charset="0"/>
                <a:cs typeface="4805KwangMD_Influenza" pitchFamily="2" charset="0"/>
              </a:rPr>
              <a:t>ยินดีต้องรับเข้าสู่บทเรียน</a:t>
            </a:r>
            <a:endParaRPr lang="th-TH" sz="6600" b="1" cap="none" spc="0" dirty="0">
              <a:ln w="18415" cmpd="sng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  <a:latin typeface="4805KwangMD_Influenza" pitchFamily="2" charset="0"/>
              <a:cs typeface="4805KwangMD_Influenza" pitchFamily="2" charset="0"/>
            </a:endParaRPr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2879812" y="2780928"/>
            <a:ext cx="4248472" cy="1178036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  <a:lumMod val="19000"/>
                  <a:lumOff val="81000"/>
                  <a:alpha val="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16200000" scaled="1"/>
            <a:tileRect/>
          </a:gradFill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  <a:softEdge rad="63500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 smtClean="0">
                <a:latin typeface="2005_iannnnnGMO" pitchFamily="2" charset="0"/>
                <a:cs typeface="2005_iannnnnGMO" pitchFamily="2" charset="0"/>
              </a:rPr>
              <a:t>กรุณากรอกชื่อ-นามสกุล</a:t>
            </a:r>
            <a:endParaRPr lang="th-TH" dirty="0">
              <a:latin typeface="2005_iannnnnGMO" pitchFamily="2" charset="0"/>
              <a:cs typeface="2005_iannnnnGMO" pitchFamily="2" charset="0"/>
            </a:endParaRP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4091" r="886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70382"/>
            <a:ext cx="914402" cy="914402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82" y="548680"/>
            <a:ext cx="914402" cy="914402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78">
            <a:off x="2438205" y="503117"/>
            <a:ext cx="914402" cy="914402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909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476672"/>
            <a:ext cx="914402" cy="914402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364" b="97273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04664"/>
            <a:ext cx="1008112" cy="1008112"/>
          </a:xfrm>
          <a:prstGeom prst="rect">
            <a:avLst/>
          </a:prstGeom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273" b="99091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718" y="404664"/>
            <a:ext cx="914402" cy="914402"/>
          </a:xfrm>
          <a:prstGeom prst="rect">
            <a:avLst/>
          </a:prstGeom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98374"/>
            <a:ext cx="914402" cy="914402"/>
          </a:xfrm>
          <a:prstGeom prst="rect">
            <a:avLst/>
          </a:prstGeo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870" y="426366"/>
            <a:ext cx="914402" cy="914402"/>
          </a:xfrm>
          <a:prstGeom prst="rect">
            <a:avLst/>
          </a:prstGeom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455" r="977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958" y="464764"/>
            <a:ext cx="914402" cy="914402"/>
          </a:xfrm>
          <a:prstGeom prst="rect">
            <a:avLst/>
          </a:prstGeom>
        </p:spPr>
      </p:pic>
      <p:pic>
        <p:nvPicPr>
          <p:cNvPr id="14" name="Picture 2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9140" y="1459631"/>
            <a:ext cx="11078796" cy="535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1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รูปภาพ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2462">
            <a:off x="4745065" y="2680570"/>
            <a:ext cx="966687" cy="1118434"/>
          </a:xfrm>
          <a:prstGeom prst="rect">
            <a:avLst/>
          </a:prstGeom>
        </p:spPr>
      </p:pic>
      <p:sp>
        <p:nvSpPr>
          <p:cNvPr id="5" name="สี่เหลี่ยมผืนผ้า 4"/>
          <p:cNvSpPr/>
          <p:nvPr/>
        </p:nvSpPr>
        <p:spPr>
          <a:xfrm>
            <a:off x="395536" y="404664"/>
            <a:ext cx="5832648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th-TH" sz="80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4711_AtNoon_Regular" pitchFamily="2" charset="0"/>
                <a:cs typeface="4711_AtNoon_Regular" pitchFamily="2" charset="0"/>
              </a:rPr>
              <a:t>แบบทดสอบก่อนเรียน</a:t>
            </a:r>
          </a:p>
          <a:p>
            <a:pPr algn="ctr"/>
            <a:r>
              <a:rPr lang="th-TH" sz="8000" b="1" spc="50" dirty="0" smtClean="0">
                <a:ln w="11430"/>
                <a:solidFill>
                  <a:srgbClr val="FF9933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4711_AtNoon_Regular" pitchFamily="2" charset="0"/>
                <a:cs typeface="4711_AtNoon_Regular" pitchFamily="2" charset="0"/>
              </a:rPr>
              <a:t>จำนวน 10 ข้อ</a:t>
            </a:r>
          </a:p>
          <a:p>
            <a:pPr algn="ctr"/>
            <a:r>
              <a:rPr lang="th-TH" sz="8000" b="1" spc="50" dirty="0" smtClean="0">
                <a:ln w="11430"/>
                <a:solidFill>
                  <a:srgbClr val="00B0F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4711_AtNoon_Regular" pitchFamily="2" charset="0"/>
                <a:cs typeface="4711_AtNoon_Regular" pitchFamily="2" charset="0"/>
              </a:rPr>
              <a:t>พร้อมไหม</a:t>
            </a:r>
            <a:r>
              <a:rPr lang="en-US" sz="8000" b="1" spc="50" dirty="0" smtClean="0">
                <a:ln w="11430"/>
                <a:solidFill>
                  <a:srgbClr val="00B0F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4711_AtNoon_Regular" pitchFamily="2" charset="0"/>
                <a:cs typeface="4711_AtNoon_Regular" pitchFamily="2" charset="0"/>
              </a:rPr>
              <a:t>?</a:t>
            </a:r>
            <a:endParaRPr lang="th-TH" sz="8000" b="1" spc="50" dirty="0" smtClean="0">
              <a:ln w="11430"/>
              <a:solidFill>
                <a:srgbClr val="00B0F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4711_AtNoon_Regular" pitchFamily="2" charset="0"/>
              <a:cs typeface="4711_AtNoon_Regular" pitchFamily="2" charset="0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80" y="2636912"/>
            <a:ext cx="1850172" cy="266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4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รูปภาพ 10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2462">
            <a:off x="3880967" y="3928514"/>
            <a:ext cx="966687" cy="1118434"/>
          </a:xfrm>
          <a:prstGeom prst="rect">
            <a:avLst/>
          </a:prstGeom>
        </p:spPr>
      </p:pic>
      <p:sp>
        <p:nvSpPr>
          <p:cNvPr id="5" name="สี่เหลี่ยมผืนผ้า 4"/>
          <p:cNvSpPr/>
          <p:nvPr/>
        </p:nvSpPr>
        <p:spPr>
          <a:xfrm>
            <a:off x="467544" y="404664"/>
            <a:ext cx="5688632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th-TH" sz="8000" b="1" cap="none" spc="50" dirty="0" smtClean="0">
                <a:ln w="11430"/>
                <a:solidFill>
                  <a:srgbClr val="FF66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4711_AtNoon_Regular" pitchFamily="2" charset="0"/>
                <a:cs typeface="4711_AtNoon_Regular" pitchFamily="2" charset="0"/>
              </a:rPr>
              <a:t>แบบ</a:t>
            </a:r>
            <a:r>
              <a:rPr lang="th-TH" sz="8000" b="1" cap="none" spc="50" dirty="0" smtClean="0">
                <a:ln w="11430"/>
                <a:solidFill>
                  <a:srgbClr val="CCFF33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4711_AtNoon_Regular" pitchFamily="2" charset="0"/>
                <a:cs typeface="4711_AtNoon_Regular" pitchFamily="2" charset="0"/>
              </a:rPr>
              <a:t>ทดสอบ</a:t>
            </a:r>
            <a:r>
              <a:rPr lang="th-TH" sz="8000" b="1" cap="none" spc="50" dirty="0" smtClean="0">
                <a:ln w="11430"/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4711_AtNoon_Regular" pitchFamily="2" charset="0"/>
                <a:cs typeface="4711_AtNoon_Regular" pitchFamily="2" charset="0"/>
              </a:rPr>
              <a:t>หลังเรียน</a:t>
            </a:r>
            <a:r>
              <a:rPr lang="th-TH" sz="8000" b="1" spc="50" dirty="0" smtClean="0">
                <a:ln w="11430"/>
                <a:solidFill>
                  <a:srgbClr val="FF9933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4711_AtNoon_Regular" pitchFamily="2" charset="0"/>
                <a:cs typeface="4711_AtNoon_Regular" pitchFamily="2" charset="0"/>
              </a:rPr>
              <a:t>จำนวน</a:t>
            </a:r>
            <a:r>
              <a:rPr lang="th-TH" sz="8000" b="1" spc="50" dirty="0" smtClean="0">
                <a:ln w="11430"/>
                <a:solidFill>
                  <a:srgbClr val="FF0066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4711_AtNoon_Regular" pitchFamily="2" charset="0"/>
                <a:cs typeface="4711_AtNoon_Regular" pitchFamily="2" charset="0"/>
              </a:rPr>
              <a:t> 10 </a:t>
            </a:r>
            <a:r>
              <a:rPr lang="th-TH" sz="8000" b="1" spc="50" dirty="0" smtClean="0">
                <a:ln w="11430"/>
                <a:solidFill>
                  <a:srgbClr val="3333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4711_AtNoon_Regular" pitchFamily="2" charset="0"/>
                <a:cs typeface="4711_AtNoon_Regular" pitchFamily="2" charset="0"/>
              </a:rPr>
              <a:t>ข้อ</a:t>
            </a:r>
          </a:p>
          <a:p>
            <a:pPr algn="ctr"/>
            <a:r>
              <a:rPr lang="en-US" sz="8000" b="1" spc="50" dirty="0" smtClean="0">
                <a:ln w="11430"/>
                <a:solidFill>
                  <a:srgbClr val="FF66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5103_tLU_JIUMJIUM" pitchFamily="2" charset="0"/>
                <a:ea typeface="A little sunshine" pitchFamily="2" charset="0"/>
                <a:cs typeface="5103_tLU_JIUMJIUM" pitchFamily="2" charset="0"/>
              </a:rPr>
              <a:t> Are</a:t>
            </a:r>
            <a:r>
              <a:rPr lang="en-US" sz="8000" b="1" spc="50" dirty="0" smtClean="0">
                <a:ln w="11430"/>
                <a:solidFill>
                  <a:srgbClr val="00FF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5103_tLU_JIUMJIUM" pitchFamily="2" charset="0"/>
                <a:ea typeface="A little sunshine" pitchFamily="2" charset="0"/>
                <a:cs typeface="5103_tLU_JIUMJIUM" pitchFamily="2" charset="0"/>
              </a:rPr>
              <a:t> </a:t>
            </a:r>
            <a:r>
              <a:rPr lang="en-US" sz="8000" b="1" spc="50" dirty="0" smtClean="0">
                <a:ln w="11430"/>
                <a:solidFill>
                  <a:srgbClr val="92D05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5103_tLU_JIUMJIUM" pitchFamily="2" charset="0"/>
                <a:ea typeface="A little sunshine" pitchFamily="2" charset="0"/>
                <a:cs typeface="5103_tLU_JIUMJIUM" pitchFamily="2" charset="0"/>
              </a:rPr>
              <a:t>you</a:t>
            </a:r>
            <a:r>
              <a:rPr lang="en-US" sz="8000" b="1" spc="50" dirty="0" smtClean="0">
                <a:ln w="11430"/>
                <a:solidFill>
                  <a:srgbClr val="00FF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5103_tLU_JIUMJIUM" pitchFamily="2" charset="0"/>
                <a:ea typeface="A little sunshine" pitchFamily="2" charset="0"/>
                <a:cs typeface="5103_tLU_JIUMJIUM" pitchFamily="2" charset="0"/>
              </a:rPr>
              <a:t> </a:t>
            </a:r>
            <a:r>
              <a:rPr lang="en-US" sz="8000" b="1" spc="50" dirty="0" smtClean="0">
                <a:ln w="11430"/>
                <a:solidFill>
                  <a:srgbClr val="00B0F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5103_tLU_JIUMJIUM" pitchFamily="2" charset="0"/>
                <a:ea typeface="A little sunshine" pitchFamily="2" charset="0"/>
                <a:cs typeface="5103_tLU_JIUMJIUM" pitchFamily="2" charset="0"/>
              </a:rPr>
              <a:t>ready</a:t>
            </a:r>
            <a:endParaRPr lang="th-TH" sz="8000" b="1" spc="50" dirty="0" smtClean="0">
              <a:ln w="11430"/>
              <a:solidFill>
                <a:srgbClr val="00B0F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5103_tLU_JIUMJIUM" pitchFamily="2" charset="0"/>
              <a:ea typeface="A little sunshine" pitchFamily="2" charset="0"/>
              <a:cs typeface="5103_tLU_JIUMJIUM" pitchFamily="2" charset="0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496" y="3206382"/>
            <a:ext cx="1517140" cy="216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8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1640" y="692696"/>
            <a:ext cx="66247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1.  </a:t>
            </a:r>
            <a:r>
              <a:rPr lang="en-US" sz="32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“FLOWCHART” </a:t>
            </a:r>
            <a:r>
              <a:rPr lang="th-TH" sz="32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มีความหมายตรงกับข้อใด</a:t>
            </a:r>
            <a:r>
              <a:rPr lang="en-US" sz="32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? </a:t>
            </a:r>
            <a:endParaRPr lang="th-TH" sz="32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pPr algn="ctr"/>
            <a:endParaRPr lang="th-TH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</a:t>
            </a:r>
            <a:r>
              <a:rPr lang="th-TH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ก. </a:t>
            </a:r>
            <a:r>
              <a:rPr lang="th-TH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ผังงาน</a:t>
            </a:r>
          </a:p>
          <a:p>
            <a:pPr algn="ctr"/>
            <a:endParaRPr lang="th-TH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r>
              <a:rPr lang="th-TH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</a:t>
            </a:r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ข. การสร้างกราฟ</a:t>
            </a:r>
          </a:p>
          <a:p>
            <a:pPr algn="ctr"/>
            <a:endParaRPr lang="th-TH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</a:t>
            </a:r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ค. การจำลองความคิดอย่างเป็นระบบ</a:t>
            </a:r>
          </a:p>
          <a:p>
            <a:pPr algn="ctr"/>
            <a:endParaRPr lang="th-TH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</a:t>
            </a:r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ง. </a:t>
            </a:r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รูป</a:t>
            </a:r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แบบโครงสร้างภาษาทางคอมพิวเตอร์</a:t>
            </a:r>
            <a:endParaRPr lang="th-TH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3609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03648" y="692696"/>
            <a:ext cx="6984776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2.  การ</a:t>
            </a:r>
            <a:r>
              <a:rPr lang="th-TH" sz="32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เขียน </a:t>
            </a:r>
            <a:r>
              <a:rPr 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Flowchart </a:t>
            </a:r>
            <a:r>
              <a:rPr lang="th-TH" sz="3200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แบบ</a:t>
            </a:r>
            <a:r>
              <a:rPr lang="th-TH" sz="32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โครงสร้างมีกี่รูปแบบ</a:t>
            </a:r>
            <a:r>
              <a:rPr lang="en-US" sz="32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?</a:t>
            </a:r>
            <a:endParaRPr lang="th-TH" sz="32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pPr algn="ctr"/>
            <a:endParaRPr lang="th-TH" sz="11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	ก. 1  รูปแบบ</a:t>
            </a:r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</a:t>
            </a:r>
            <a:endParaRPr lang="th-TH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pPr algn="ctr"/>
            <a:endParaRPr lang="th-TH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r>
              <a:rPr lang="th-TH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</a:t>
            </a:r>
            <a:r>
              <a:rPr lang="th-TH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</a:t>
            </a:r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ข. 2  รูปแบบ</a:t>
            </a:r>
          </a:p>
          <a:p>
            <a:pPr algn="ctr"/>
            <a:endParaRPr lang="th-TH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</a:t>
            </a:r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</a:t>
            </a:r>
            <a:r>
              <a:rPr lang="th-TH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ค. 3  รูปแบบ</a:t>
            </a:r>
          </a:p>
          <a:p>
            <a:pPr algn="ctr"/>
            <a:endParaRPr lang="th-TH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</a:t>
            </a:r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ง. 4  รูปแบบ</a:t>
            </a:r>
            <a:endParaRPr lang="th-TH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pPr algn="ctr"/>
            <a:endParaRPr lang="th-TH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94368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1680" y="620688"/>
            <a:ext cx="6336704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3.  ข้อใด </a:t>
            </a:r>
            <a:r>
              <a:rPr lang="th-TH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ไม่ใช่</a:t>
            </a:r>
            <a:r>
              <a:rPr lang="th-TH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 </a:t>
            </a:r>
            <a:r>
              <a:rPr lang="th-TH" sz="32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โครงสร้างของผังงาน</a:t>
            </a:r>
            <a:r>
              <a:rPr lang="en-US" sz="32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?</a:t>
            </a:r>
            <a:endParaRPr lang="th-TH" sz="32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endParaRPr lang="th-TH" sz="11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</a:t>
            </a:r>
            <a:r>
              <a:rPr lang="th-TH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ก. โครงสร้างแบบต่อเนื่อง</a:t>
            </a:r>
          </a:p>
          <a:p>
            <a:endParaRPr lang="th-TH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</a:t>
            </a:r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ข. โครงสร้างแบบตามลำดับ</a:t>
            </a:r>
          </a:p>
          <a:p>
            <a:endParaRPr lang="th-TH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</a:t>
            </a:r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ค. </a:t>
            </a:r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โครงสร้างแบบการทำงาน</a:t>
            </a:r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ซ้ำ</a:t>
            </a:r>
          </a:p>
          <a:p>
            <a:endParaRPr lang="th-TH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</a:t>
            </a:r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ง. โครงสร้าง</a:t>
            </a:r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แบบมีเงื่อนไข หรือมีทางเลือก</a:t>
            </a:r>
          </a:p>
          <a:p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 </a:t>
            </a:r>
            <a:endParaRPr lang="th-TH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717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476672"/>
            <a:ext cx="8568952" cy="515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4.  ข้อใดอธิบายความหมายของการออกแบบโปรแกรมได้ถูกต้องที่สุด </a:t>
            </a:r>
            <a:r>
              <a:rPr lang="en-US" sz="32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?</a:t>
            </a:r>
            <a:endParaRPr lang="th-TH" sz="3200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endParaRPr lang="th-TH" sz="11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ก. การเขียนผังงานการทำงานของโปรแกรมโดยนักวิเคราะห์  </a:t>
            </a:r>
          </a:p>
          <a:p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 </a:t>
            </a:r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            ระบบ</a:t>
            </a:r>
          </a:p>
          <a:p>
            <a:endParaRPr lang="th-TH" sz="1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</a:t>
            </a:r>
            <a:r>
              <a:rPr lang="th-TH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ข. การนำเอาขั้นตอนการทำงานของโปรแกรมมาแสดงตามลำดับ</a:t>
            </a:r>
          </a:p>
          <a:p>
            <a:endParaRPr lang="th-TH" sz="10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</a:t>
            </a:r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ค. การออกแบบหน้าจอโปรแกรมเพื่อให้ตรงตามความต้องการ </a:t>
            </a:r>
          </a:p>
          <a:p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 </a:t>
            </a:r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            ของผู้ใช้งาน</a:t>
            </a:r>
          </a:p>
          <a:p>
            <a:endParaRPr lang="th-TH" sz="1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</a:t>
            </a:r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ง. การวาดผังการเขียนโปรแกรมด้วยภาษาคอมพิวเตอร์ภาษาใด </a:t>
            </a:r>
          </a:p>
          <a:p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 </a:t>
            </a:r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            ภาษาหนึ่ง</a:t>
            </a:r>
            <a:endParaRPr lang="th-TH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endParaRPr lang="th-TH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6833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5536" y="505410"/>
            <a:ext cx="8424936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5.  หากนักเรียนต้องการเขียนโปรแกรมคำนวณคะแนนเฉลี่ยของ วิชา วิทยาศาสตร์ ที่มีนักเรียน 10 คน นักเรียนควรเลือกใช้โครงสร้างโปรแกรมรูปแบบใดจึงจะเหมาะสมที่สุด</a:t>
            </a:r>
            <a:r>
              <a:rPr lang="en-US" sz="32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?</a:t>
            </a:r>
            <a:endParaRPr lang="th-TH" sz="3200" dirty="0" smtClean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endParaRPr lang="th-TH" sz="11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	ก. โครงสร้างแบบต่อเนื่อง</a:t>
            </a:r>
          </a:p>
          <a:p>
            <a:endParaRPr lang="th-TH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</a:t>
            </a:r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</a:t>
            </a:r>
            <a:r>
              <a:rPr lang="th-TH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ข. โครงสร้างแบบตามลำดับ</a:t>
            </a:r>
          </a:p>
          <a:p>
            <a:endParaRPr lang="th-TH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</a:t>
            </a:r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ค. </a:t>
            </a:r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โครงสร้างแบบการทำงาน</a:t>
            </a:r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ซ้ำ</a:t>
            </a:r>
          </a:p>
          <a:p>
            <a:endParaRPr lang="th-TH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</a:t>
            </a:r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ง. โครงสร้าง</a:t>
            </a:r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แบบมีเงื่อนไข หรือมีทางเลือก</a:t>
            </a:r>
          </a:p>
          <a:p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 </a:t>
            </a:r>
            <a:endParaRPr lang="th-TH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679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กลุ่ม 6"/>
          <p:cNvGrpSpPr/>
          <p:nvPr/>
        </p:nvGrpSpPr>
        <p:grpSpPr>
          <a:xfrm>
            <a:off x="755576" y="525735"/>
            <a:ext cx="7632848" cy="4847481"/>
            <a:chOff x="755576" y="525735"/>
            <a:chExt cx="7632848" cy="4847481"/>
          </a:xfrm>
        </p:grpSpPr>
        <p:sp>
          <p:nvSpPr>
            <p:cNvPr id="3" name="TextBox 2"/>
            <p:cNvSpPr txBox="1"/>
            <p:nvPr/>
          </p:nvSpPr>
          <p:spPr>
            <a:xfrm>
              <a:off x="755576" y="525735"/>
              <a:ext cx="7632848" cy="484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buAutoNum type="arabicPeriod" startAt="6"/>
              </a:pPr>
              <a:r>
                <a:rPr lang="th-TH" sz="3200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S Pranee" pitchFamily="2" charset="-34"/>
                  <a:cs typeface="JS Pranee" pitchFamily="2" charset="-34"/>
                </a:rPr>
                <a:t>สัญลักษณ์ 	</a:t>
              </a:r>
              <a:r>
                <a:rPr lang="th-TH" sz="32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S Pranee" pitchFamily="2" charset="-34"/>
                  <a:cs typeface="JS Pranee" pitchFamily="2" charset="-34"/>
                </a:rPr>
                <a:t> </a:t>
              </a:r>
              <a:r>
                <a:rPr lang="th-TH" sz="3200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S Pranee" pitchFamily="2" charset="-34"/>
                  <a:cs typeface="JS Pranee" pitchFamily="2" charset="-34"/>
                </a:rPr>
                <a:t>      แสดงถึงการทำงานของ</a:t>
              </a:r>
            </a:p>
            <a:p>
              <a:endParaRPr lang="th-TH" sz="1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endParaRPr>
            </a:p>
            <a:p>
              <a:r>
                <a:rPr lang="th-TH" sz="3200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S Pranee" pitchFamily="2" charset="-34"/>
                  <a:cs typeface="JS Pranee" pitchFamily="2" charset="-34"/>
                </a:rPr>
                <a:t>     โปรแกรมในขั้นตอนใด</a:t>
              </a:r>
              <a:r>
                <a:rPr lang="en-US" sz="3200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S Pranee" pitchFamily="2" charset="-34"/>
                  <a:cs typeface="JS Pranee" pitchFamily="2" charset="-34"/>
                </a:rPr>
                <a:t>?</a:t>
              </a:r>
            </a:p>
            <a:p>
              <a:endParaRPr lang="th-TH" sz="16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endParaRPr>
            </a:p>
            <a:p>
              <a:pPr algn="ctr"/>
              <a:endParaRPr lang="th-TH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endParaRPr>
            </a:p>
            <a:p>
              <a:r>
                <a:rPr lang="th-TH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S Pranee" pitchFamily="2" charset="-34"/>
                  <a:cs typeface="JS Pranee" pitchFamily="2" charset="-34"/>
                </a:rPr>
                <a:t>	ก. การรับข้อมูลเข้า</a:t>
              </a:r>
            </a:p>
            <a:p>
              <a:pPr algn="ctr"/>
              <a:endParaRPr lang="th-TH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endParaRPr>
            </a:p>
            <a:p>
              <a:r>
                <a:rPr lang="th-TH" sz="32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S Pranee" pitchFamily="2" charset="-34"/>
                  <a:cs typeface="JS Pranee" pitchFamily="2" charset="-34"/>
                </a:rPr>
                <a:t>	ข. จุดเริ่มต้นของโปรแกรม</a:t>
              </a:r>
            </a:p>
            <a:p>
              <a:pPr algn="ctr"/>
              <a:endParaRPr lang="th-TH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endParaRPr>
            </a:p>
            <a:p>
              <a:r>
                <a:rPr lang="th-TH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S Pranee" pitchFamily="2" charset="-34"/>
                  <a:cs typeface="JS Pranee" pitchFamily="2" charset="-34"/>
                </a:rPr>
                <a:t>	ค. ขั้นตอนการประมวลผล</a:t>
              </a:r>
            </a:p>
            <a:p>
              <a:pPr algn="ctr"/>
              <a:endParaRPr lang="th-TH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endParaRPr>
            </a:p>
            <a:p>
              <a:r>
                <a:rPr lang="th-TH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S Pranee" pitchFamily="2" charset="-34"/>
                  <a:cs typeface="JS Pranee" pitchFamily="2" charset="-34"/>
                </a:rPr>
                <a:t>	ง. แทนจุดที่มีการตัดสินใจเลือกทำอย่างใดอย่างหนึ่ง</a:t>
              </a:r>
              <a:endPara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endParaRPr>
            </a:p>
            <a:p>
              <a:pPr algn="ctr"/>
              <a:endPara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endParaRPr>
            </a:p>
          </p:txBody>
        </p:sp>
        <p:sp>
          <p:nvSpPr>
            <p:cNvPr id="4" name="แผนผังลำดับงาน: สิ้นสุด 3"/>
            <p:cNvSpPr/>
            <p:nvPr/>
          </p:nvSpPr>
          <p:spPr>
            <a:xfrm>
              <a:off x="2739977" y="525735"/>
              <a:ext cx="1399975" cy="576064"/>
            </a:xfrm>
            <a:prstGeom prst="flowChartTerminator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231252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กลุ่ม 3"/>
          <p:cNvGrpSpPr/>
          <p:nvPr/>
        </p:nvGrpSpPr>
        <p:grpSpPr>
          <a:xfrm>
            <a:off x="539552" y="332656"/>
            <a:ext cx="8136904" cy="4968552"/>
            <a:chOff x="755576" y="404664"/>
            <a:chExt cx="8136904" cy="4968552"/>
          </a:xfrm>
        </p:grpSpPr>
        <p:sp>
          <p:nvSpPr>
            <p:cNvPr id="2" name="TextBox 1"/>
            <p:cNvSpPr txBox="1"/>
            <p:nvPr/>
          </p:nvSpPr>
          <p:spPr>
            <a:xfrm>
              <a:off x="755576" y="525735"/>
              <a:ext cx="8136904" cy="4847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S Pranee" pitchFamily="2" charset="-34"/>
                  <a:cs typeface="JS Pranee" pitchFamily="2" charset="-34"/>
                </a:rPr>
                <a:t>7.  สัญลักษณ์ 	</a:t>
              </a:r>
              <a:r>
                <a:rPr lang="th-TH" sz="32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S Pranee" pitchFamily="2" charset="-34"/>
                  <a:cs typeface="JS Pranee" pitchFamily="2" charset="-34"/>
                </a:rPr>
                <a:t> </a:t>
              </a:r>
              <a:r>
                <a:rPr lang="th-TH" sz="3200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S Pranee" pitchFamily="2" charset="-34"/>
                  <a:cs typeface="JS Pranee" pitchFamily="2" charset="-34"/>
                </a:rPr>
                <a:t>                   แสดงถึงการทำงานของ</a:t>
              </a:r>
            </a:p>
            <a:p>
              <a:endParaRPr lang="th-TH" sz="10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endParaRPr>
            </a:p>
            <a:p>
              <a:r>
                <a:rPr lang="th-TH" sz="3200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S Pranee" pitchFamily="2" charset="-34"/>
                  <a:cs typeface="JS Pranee" pitchFamily="2" charset="-34"/>
                </a:rPr>
                <a:t>     โปรแกรมในขั้นตอนใด</a:t>
              </a:r>
              <a:r>
                <a:rPr lang="en-US" sz="3200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S Pranee" pitchFamily="2" charset="-34"/>
                  <a:cs typeface="JS Pranee" pitchFamily="2" charset="-34"/>
                </a:rPr>
                <a:t>?</a:t>
              </a:r>
            </a:p>
            <a:p>
              <a:endParaRPr lang="th-TH" sz="16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endParaRPr>
            </a:p>
            <a:p>
              <a:pPr algn="ctr"/>
              <a:endParaRPr lang="th-TH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endParaRPr>
            </a:p>
            <a:p>
              <a:r>
                <a:rPr lang="th-TH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S Pranee" pitchFamily="2" charset="-34"/>
                  <a:cs typeface="JS Pranee" pitchFamily="2" charset="-34"/>
                </a:rPr>
                <a:t>	ก. การรับข้อมูลเข้าด้วยมือ</a:t>
              </a:r>
            </a:p>
            <a:p>
              <a:pPr algn="ctr"/>
              <a:endParaRPr lang="th-TH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endParaRPr>
            </a:p>
            <a:p>
              <a:r>
                <a:rPr lang="th-TH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S Pranee" pitchFamily="2" charset="-34"/>
                  <a:cs typeface="JS Pranee" pitchFamily="2" charset="-34"/>
                </a:rPr>
                <a:t>	ข. จุดเริ่มต้นหรือจบการทำงานของโปรแกรม</a:t>
              </a:r>
            </a:p>
            <a:p>
              <a:pPr algn="ctr"/>
              <a:endParaRPr lang="th-TH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endParaRPr>
            </a:p>
            <a:p>
              <a:r>
                <a:rPr lang="th-TH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S Pranee" pitchFamily="2" charset="-34"/>
                  <a:cs typeface="JS Pranee" pitchFamily="2" charset="-34"/>
                </a:rPr>
                <a:t>	</a:t>
              </a:r>
              <a:r>
                <a:rPr lang="th-TH" sz="32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S Pranee" pitchFamily="2" charset="-34"/>
                  <a:cs typeface="JS Pranee" pitchFamily="2" charset="-34"/>
                </a:rPr>
                <a:t>ค. จุดที่มีการปฏิบัติกิจกรรมอย่างใดอย่างหนึ่ง/ประมวลผล</a:t>
              </a:r>
            </a:p>
            <a:p>
              <a:pPr algn="ctr"/>
              <a:endParaRPr lang="th-TH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endParaRPr>
            </a:p>
            <a:p>
              <a:r>
                <a:rPr lang="th-TH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S Pranee" pitchFamily="2" charset="-34"/>
                  <a:cs typeface="JS Pranee" pitchFamily="2" charset="-34"/>
                </a:rPr>
                <a:t>	ง. แทนจุดที่มีการตัดสินใจเลือกทำอย่างใดอย่างหนึ่ง</a:t>
              </a:r>
              <a:endPara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endParaRPr>
            </a:p>
            <a:p>
              <a:pPr algn="ctr"/>
              <a:endPara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endParaRPr>
            </a:p>
          </p:txBody>
        </p:sp>
        <p:sp>
          <p:nvSpPr>
            <p:cNvPr id="3" name="แผนผังลำดับงาน: กระบวนการ 2"/>
            <p:cNvSpPr/>
            <p:nvPr/>
          </p:nvSpPr>
          <p:spPr>
            <a:xfrm>
              <a:off x="2781638" y="404664"/>
              <a:ext cx="1646346" cy="699199"/>
            </a:xfrm>
            <a:prstGeom prst="flowChartProcess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173353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กลุ่ม 5"/>
          <p:cNvGrpSpPr/>
          <p:nvPr/>
        </p:nvGrpSpPr>
        <p:grpSpPr>
          <a:xfrm>
            <a:off x="1403648" y="546939"/>
            <a:ext cx="8136904" cy="4394229"/>
            <a:chOff x="539552" y="260648"/>
            <a:chExt cx="8136904" cy="4394229"/>
          </a:xfrm>
        </p:grpSpPr>
        <p:sp>
          <p:nvSpPr>
            <p:cNvPr id="3" name="TextBox 2"/>
            <p:cNvSpPr txBox="1"/>
            <p:nvPr/>
          </p:nvSpPr>
          <p:spPr>
            <a:xfrm>
              <a:off x="539552" y="453727"/>
              <a:ext cx="8136904" cy="4201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3200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S Pranee" pitchFamily="2" charset="-34"/>
                  <a:cs typeface="JS Pranee" pitchFamily="2" charset="-34"/>
                </a:rPr>
                <a:t>8.  สัญลักษณ์ 	</a:t>
              </a:r>
              <a:r>
                <a:rPr lang="th-TH" sz="32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S Pranee" pitchFamily="2" charset="-34"/>
                  <a:cs typeface="JS Pranee" pitchFamily="2" charset="-34"/>
                </a:rPr>
                <a:t> </a:t>
              </a:r>
              <a:r>
                <a:rPr lang="th-TH" sz="3200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S Pranee" pitchFamily="2" charset="-34"/>
                  <a:cs typeface="JS Pranee" pitchFamily="2" charset="-34"/>
                </a:rPr>
                <a:t>                  มีชื่อเรียกว่าอย่างไร</a:t>
              </a:r>
              <a:r>
                <a:rPr lang="en-US" sz="3200" dirty="0" smtClean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S Pranee" pitchFamily="2" charset="-34"/>
                  <a:cs typeface="JS Pranee" pitchFamily="2" charset="-34"/>
                </a:rPr>
                <a:t>?</a:t>
              </a:r>
            </a:p>
            <a:p>
              <a:endParaRPr lang="th-TH" sz="16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endParaRPr>
            </a:p>
            <a:p>
              <a:pPr algn="ctr"/>
              <a:endParaRPr lang="th-TH" sz="1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endParaRPr>
            </a:p>
            <a:p>
              <a:r>
                <a:rPr lang="th-TH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S Pranee" pitchFamily="2" charset="-34"/>
                  <a:cs typeface="JS Pranee" pitchFamily="2" charset="-34"/>
                </a:rPr>
                <a:t>		ก. </a:t>
              </a:r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S Pranee" pitchFamily="2" charset="-34"/>
                  <a:cs typeface="JS Pranee" pitchFamily="2" charset="-34"/>
                </a:rPr>
                <a:t>Display</a:t>
              </a:r>
              <a:endPara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endParaRPr>
            </a:p>
            <a:p>
              <a:pPr algn="ctr"/>
              <a:endParaRPr lang="th-TH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endParaRPr>
            </a:p>
            <a:p>
              <a:r>
                <a:rPr lang="th-TH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S Pranee" pitchFamily="2" charset="-34"/>
                  <a:cs typeface="JS Pranee" pitchFamily="2" charset="-34"/>
                </a:rPr>
                <a:t>		</a:t>
              </a:r>
              <a:r>
                <a:rPr lang="th-TH" sz="32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S Pranee" pitchFamily="2" charset="-34"/>
                  <a:cs typeface="JS Pranee" pitchFamily="2" charset="-34"/>
                </a:rPr>
                <a:t>ข. </a:t>
              </a:r>
              <a:r>
                <a:rPr lang="en-US" sz="32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S Pranee" pitchFamily="2" charset="-34"/>
                  <a:cs typeface="JS Pranee" pitchFamily="2" charset="-34"/>
                </a:rPr>
                <a:t>Decision</a:t>
              </a:r>
              <a:endParaRPr lang="th-TH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endParaRPr>
            </a:p>
            <a:p>
              <a:pPr algn="ctr"/>
              <a:endParaRPr lang="th-TH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endParaRPr>
            </a:p>
            <a:p>
              <a:r>
                <a:rPr lang="th-TH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S Pranee" pitchFamily="2" charset="-34"/>
                  <a:cs typeface="JS Pranee" pitchFamily="2" charset="-34"/>
                </a:rPr>
                <a:t>		ค. </a:t>
              </a:r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S Pranee" pitchFamily="2" charset="-34"/>
                  <a:cs typeface="JS Pranee" pitchFamily="2" charset="-34"/>
                </a:rPr>
                <a:t>Document</a:t>
              </a:r>
            </a:p>
            <a:p>
              <a:endParaRPr lang="th-TH" sz="1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endParaRPr>
            </a:p>
            <a:p>
              <a:r>
                <a:rPr lang="th-TH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S Pranee" pitchFamily="2" charset="-34"/>
                  <a:cs typeface="JS Pranee" pitchFamily="2" charset="-34"/>
                </a:rPr>
                <a:t>		ง. </a:t>
              </a:r>
              <a:r>
                <a:rPr lang="en-US" sz="3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JS Pranee" pitchFamily="2" charset="-34"/>
                  <a:cs typeface="JS Pranee" pitchFamily="2" charset="-34"/>
                </a:rPr>
                <a:t>Process</a:t>
              </a:r>
              <a:endPara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endParaRPr>
            </a:p>
            <a:p>
              <a:pPr algn="ctr"/>
              <a:endPara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endParaRPr>
            </a:p>
          </p:txBody>
        </p:sp>
        <p:sp>
          <p:nvSpPr>
            <p:cNvPr id="5" name="แผนผังลําดับงาน: การตัดสินใจ 4"/>
            <p:cNvSpPr/>
            <p:nvPr/>
          </p:nvSpPr>
          <p:spPr>
            <a:xfrm>
              <a:off x="2483768" y="260648"/>
              <a:ext cx="1656184" cy="964907"/>
            </a:xfrm>
            <a:prstGeom prst="flowChartDecision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276313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กลุ่ม 60"/>
          <p:cNvGrpSpPr/>
          <p:nvPr/>
        </p:nvGrpSpPr>
        <p:grpSpPr>
          <a:xfrm>
            <a:off x="4625180" y="5373216"/>
            <a:ext cx="666900" cy="856800"/>
            <a:chOff x="3045533" y="5626801"/>
            <a:chExt cx="666900" cy="856800"/>
          </a:xfrm>
        </p:grpSpPr>
        <p:sp>
          <p:nvSpPr>
            <p:cNvPr id="16" name="Oval 15"/>
            <p:cNvSpPr/>
            <p:nvPr/>
          </p:nvSpPr>
          <p:spPr>
            <a:xfrm>
              <a:off x="3045533" y="5626801"/>
              <a:ext cx="666900" cy="856800"/>
            </a:xfrm>
            <a:prstGeom prst="ellipse">
              <a:avLst/>
            </a:prstGeom>
            <a:solidFill>
              <a:srgbClr val="006666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840" y="5722500"/>
              <a:ext cx="519183" cy="665401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5561284" y="5373216"/>
            <a:ext cx="666900" cy="856800"/>
            <a:chOff x="4876800" y="2209800"/>
            <a:chExt cx="2438400" cy="2438400"/>
          </a:xfrm>
        </p:grpSpPr>
        <p:sp>
          <p:nvSpPr>
            <p:cNvPr id="21" name="Rectangle 20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 flipH="1">
            <a:off x="3785178" y="5373216"/>
            <a:ext cx="642806" cy="888894"/>
            <a:chOff x="4876800" y="2209800"/>
            <a:chExt cx="2438400" cy="2438400"/>
          </a:xfrm>
        </p:grpSpPr>
        <p:sp>
          <p:nvSpPr>
            <p:cNvPr id="24" name="Rectangle 23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19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  <p:sp>
        <p:nvSpPr>
          <p:cNvPr id="19" name="AutoShape 4" descr="https://www.bforball.com/image/new1/f.png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6" name="AutoShape 6" descr="https://www.bforball.com/image/new1/f.png"/>
          <p:cNvSpPr>
            <a:spLocks noChangeAspect="1" noChangeArrowheads="1"/>
          </p:cNvSpPr>
          <p:nvPr/>
        </p:nvSpPr>
        <p:spPr bwMode="auto">
          <a:xfrm>
            <a:off x="342900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grpSp>
        <p:nvGrpSpPr>
          <p:cNvPr id="49" name="กลุ่ม 48"/>
          <p:cNvGrpSpPr/>
          <p:nvPr/>
        </p:nvGrpSpPr>
        <p:grpSpPr>
          <a:xfrm>
            <a:off x="3678906" y="404664"/>
            <a:ext cx="4925542" cy="4155926"/>
            <a:chOff x="3462645" y="137170"/>
            <a:chExt cx="4925542" cy="4155926"/>
          </a:xfrm>
        </p:grpSpPr>
        <p:sp>
          <p:nvSpPr>
            <p:cNvPr id="48" name="สี่เหลี่ยมผืนผ้ามุมมน 47"/>
            <p:cNvSpPr/>
            <p:nvPr/>
          </p:nvSpPr>
          <p:spPr>
            <a:xfrm>
              <a:off x="3779912" y="1011726"/>
              <a:ext cx="4291008" cy="3137354"/>
            </a:xfrm>
            <a:prstGeom prst="roundRect">
              <a:avLst>
                <a:gd name="adj" fmla="val 11470"/>
              </a:avLst>
            </a:prstGeom>
            <a:gradFill flip="none" rotWithShape="1">
              <a:gsLst>
                <a:gs pos="0">
                  <a:schemeClr val="accent3">
                    <a:tint val="50000"/>
                    <a:satMod val="300000"/>
                    <a:lumMod val="17000"/>
                    <a:lumOff val="83000"/>
                    <a:alpha val="79000"/>
                  </a:schemeClr>
                </a:gs>
                <a:gs pos="53000">
                  <a:schemeClr val="accent3">
                    <a:tint val="37000"/>
                    <a:satMod val="300000"/>
                  </a:schemeClr>
                </a:gs>
                <a:gs pos="100000">
                  <a:schemeClr val="accent3">
                    <a:tint val="15000"/>
                    <a:satMod val="35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47" name="รูปภาพ 46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9921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2645" y="137170"/>
              <a:ext cx="4925542" cy="4155926"/>
            </a:xfrm>
            <a:prstGeom prst="rect">
              <a:avLst/>
            </a:prstGeom>
          </p:spPr>
        </p:pic>
      </p:grpSp>
      <p:grpSp>
        <p:nvGrpSpPr>
          <p:cNvPr id="62" name="กลุ่ม 61"/>
          <p:cNvGrpSpPr/>
          <p:nvPr/>
        </p:nvGrpSpPr>
        <p:grpSpPr>
          <a:xfrm>
            <a:off x="4312431" y="1748423"/>
            <a:ext cx="4075993" cy="2400657"/>
            <a:chOff x="4312431" y="2061423"/>
            <a:chExt cx="4075993" cy="2400657"/>
          </a:xfrm>
        </p:grpSpPr>
        <p:sp>
          <p:nvSpPr>
            <p:cNvPr id="50" name="สี่เหลี่ยมผืนผ้า 49"/>
            <p:cNvSpPr/>
            <p:nvPr/>
          </p:nvSpPr>
          <p:spPr>
            <a:xfrm>
              <a:off x="4312431" y="2061423"/>
              <a:ext cx="3643946" cy="240065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th-TH" sz="5000" b="1" dirty="0" smtClean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4711_AtNoon_Regular" pitchFamily="2" charset="0"/>
                  <a:cs typeface="4711_AtNoon_Regular" pitchFamily="2" charset="0"/>
                </a:rPr>
                <a:t>ส</a:t>
              </a:r>
              <a:r>
                <a:rPr lang="th-TH" sz="5000" b="1" dirty="0" smtClean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rgbClr val="FF7C8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4711_AtNoon_Regular" pitchFamily="2" charset="0"/>
                  <a:cs typeface="4711_AtNoon_Regular" pitchFamily="2" charset="0"/>
                </a:rPr>
                <a:t>วั</a:t>
              </a:r>
              <a:r>
                <a:rPr lang="th-TH" sz="5000" b="1" dirty="0" smtClean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rgbClr val="92D05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4711_AtNoon_Regular" pitchFamily="2" charset="0"/>
                  <a:cs typeface="4711_AtNoon_Regular" pitchFamily="2" charset="0"/>
                </a:rPr>
                <a:t>ส</a:t>
              </a:r>
              <a:r>
                <a:rPr lang="th-TH" sz="5000" b="1" dirty="0" smtClean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rgbClr val="FF33CC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4711_AtNoon_Regular" pitchFamily="2" charset="0"/>
                  <a:cs typeface="4711_AtNoon_Regular" pitchFamily="2" charset="0"/>
                </a:rPr>
                <a:t>ดี</a:t>
              </a:r>
              <a:r>
                <a:rPr lang="th-TH" sz="5000" b="1" dirty="0" smtClean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rgbClr val="FF9933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4711_AtNoon_Regular" pitchFamily="2" charset="0"/>
                  <a:cs typeface="4711_AtNoon_Regular" pitchFamily="2" charset="0"/>
                </a:rPr>
                <a:t>จ๊</a:t>
              </a:r>
              <a:r>
                <a:rPr lang="th-TH" sz="5000" b="1" dirty="0" smtClean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rgbClr val="66FFFF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4711_AtNoon_Regular" pitchFamily="2" charset="0"/>
                  <a:cs typeface="4711_AtNoon_Regular" pitchFamily="2" charset="0"/>
                </a:rPr>
                <a:t>ะ</a:t>
              </a:r>
              <a:r>
                <a:rPr lang="th-TH" sz="5000" b="1" dirty="0" smtClean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rgbClr val="FF7C8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4711_AtNoon_Regular" pitchFamily="2" charset="0"/>
                  <a:cs typeface="4711_AtNoon_Regular" pitchFamily="2" charset="0"/>
                </a:rPr>
                <a:t>.......................</a:t>
              </a:r>
            </a:p>
            <a:p>
              <a:pPr algn="ctr"/>
              <a:r>
                <a:rPr lang="th-TH" sz="5000" b="1" dirty="0" smtClean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rgbClr val="FFCC66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4711_AtNoon_Regular" pitchFamily="2" charset="0"/>
                  <a:cs typeface="4711_AtNoon_Regular" pitchFamily="2" charset="0"/>
                </a:rPr>
                <a:t>ก</a:t>
              </a:r>
              <a:r>
                <a:rPr lang="th-TH" sz="5000" b="1" dirty="0" smtClean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4711_AtNoon_Regular" pitchFamily="2" charset="0"/>
                  <a:cs typeface="4711_AtNoon_Regular" pitchFamily="2" charset="0"/>
                </a:rPr>
                <a:t>รุ</a:t>
              </a:r>
              <a:r>
                <a:rPr lang="th-TH" sz="5000" b="1" dirty="0" smtClean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4711_AtNoon_Regular" pitchFamily="2" charset="0"/>
                  <a:cs typeface="4711_AtNoon_Regular" pitchFamily="2" charset="0"/>
                </a:rPr>
                <a:t>ณา</a:t>
              </a:r>
              <a:r>
                <a:rPr lang="th-TH" sz="5000" b="1" dirty="0" smtClean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rgbClr val="92D05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4711_AtNoon_Regular" pitchFamily="2" charset="0"/>
                  <a:cs typeface="4711_AtNoon_Regular" pitchFamily="2" charset="0"/>
                </a:rPr>
                <a:t>เลื</a:t>
              </a:r>
              <a:r>
                <a:rPr lang="th-TH" sz="5000" b="1" dirty="0" smtClean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4711_AtNoon_Regular" pitchFamily="2" charset="0"/>
                  <a:cs typeface="4711_AtNoon_Regular" pitchFamily="2" charset="0"/>
                </a:rPr>
                <a:t>อก</a:t>
              </a:r>
              <a:r>
                <a:rPr lang="th-TH" sz="5000" b="1" dirty="0" smtClean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chemeClr val="accent6">
                      <a:lumMod val="7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4711_AtNoon_Regular" pitchFamily="2" charset="0"/>
                  <a:cs typeface="4711_AtNoon_Regular" pitchFamily="2" charset="0"/>
                </a:rPr>
                <a:t>หัว</a:t>
              </a:r>
              <a:r>
                <a:rPr lang="th-TH" sz="5000" b="1" dirty="0" smtClean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rgbClr val="FF33CC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4711_AtNoon_Regular" pitchFamily="2" charset="0"/>
                  <a:cs typeface="4711_AtNoon_Regular" pitchFamily="2" charset="0"/>
                </a:rPr>
                <a:t>ข้อ</a:t>
              </a:r>
            </a:p>
            <a:p>
              <a:pPr algn="ctr"/>
              <a:r>
                <a:rPr lang="th-TH" sz="5000" b="1" dirty="0" smtClean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rgbClr val="66CCFF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4711_AtNoon_Regular" pitchFamily="2" charset="0"/>
                  <a:cs typeface="4711_AtNoon_Regular" pitchFamily="2" charset="0"/>
                </a:rPr>
                <a:t>ที่</a:t>
              </a:r>
              <a:r>
                <a:rPr lang="th-TH" sz="5000" b="1" dirty="0" smtClean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rgbClr val="FF9933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4711_AtNoon_Regular" pitchFamily="2" charset="0"/>
                  <a:cs typeface="4711_AtNoon_Regular" pitchFamily="2" charset="0"/>
                </a:rPr>
                <a:t>คุ</a:t>
              </a:r>
              <a:r>
                <a:rPr lang="th-TH" sz="5000" b="1" dirty="0" smtClean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rgbClr val="66FF99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4711_AtNoon_Regular" pitchFamily="2" charset="0"/>
                  <a:cs typeface="4711_AtNoon_Regular" pitchFamily="2" charset="0"/>
                </a:rPr>
                <a:t>ณ</a:t>
              </a:r>
              <a:r>
                <a:rPr lang="th-TH" sz="5000" b="1" dirty="0" smtClean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rgbClr val="00B05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4711_AtNoon_Regular" pitchFamily="2" charset="0"/>
                  <a:cs typeface="4711_AtNoon_Regular" pitchFamily="2" charset="0"/>
                </a:rPr>
                <a:t>ต้</a:t>
              </a:r>
              <a:r>
                <a:rPr lang="th-TH" sz="5000" b="1" dirty="0" smtClean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rgbClr val="FF7C8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4711_AtNoon_Regular" pitchFamily="2" charset="0"/>
                  <a:cs typeface="4711_AtNoon_Regular" pitchFamily="2" charset="0"/>
                </a:rPr>
                <a:t>อ</a:t>
              </a:r>
              <a:r>
                <a:rPr lang="th-TH" sz="5000" b="1" dirty="0" smtClean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rgbClr val="66FFCC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4711_AtNoon_Regular" pitchFamily="2" charset="0"/>
                  <a:cs typeface="4711_AtNoon_Regular" pitchFamily="2" charset="0"/>
                </a:rPr>
                <a:t>ง</a:t>
              </a:r>
              <a:r>
                <a:rPr lang="th-TH" sz="5000" b="1" dirty="0" smtClean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rgbClr val="FF9933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4711_AtNoon_Regular" pitchFamily="2" charset="0"/>
                  <a:cs typeface="4711_AtNoon_Regular" pitchFamily="2" charset="0"/>
                </a:rPr>
                <a:t>ก</a:t>
              </a:r>
              <a:r>
                <a:rPr lang="th-TH" sz="5000" b="1" dirty="0" smtClean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4711_AtNoon_Regular" pitchFamily="2" charset="0"/>
                  <a:cs typeface="4711_AtNoon_Regular" pitchFamily="2" charset="0"/>
                </a:rPr>
                <a:t>า</a:t>
              </a:r>
              <a:r>
                <a:rPr lang="th-TH" sz="5000" b="1" dirty="0" smtClean="0">
                  <a:ln w="12700">
                    <a:solidFill>
                      <a:schemeClr val="tx1"/>
                    </a:solidFill>
                    <a:prstDash val="solid"/>
                  </a:ln>
                  <a:solidFill>
                    <a:srgbClr val="66CCFF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4711_AtNoon_Regular" pitchFamily="2" charset="0"/>
                  <a:cs typeface="4711_AtNoon_Regular" pitchFamily="2" charset="0"/>
                </a:rPr>
                <a:t>ร</a:t>
              </a:r>
              <a:endParaRPr lang="en-US" sz="5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66CC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4711_AtNoon_Regular" pitchFamily="2" charset="0"/>
                <a:cs typeface="4711_AtNoon_Regular" pitchFamily="2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628175" y="2161307"/>
              <a:ext cx="27602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b="1" dirty="0" smtClean="0">
                  <a:latin typeface="TH SarabunPSK" pitchFamily="34" charset="-34"/>
                  <a:cs typeface="TH SarabunPSK" pitchFamily="34" charset="-34"/>
                </a:rPr>
                <a:t>(ชื่อลิงค์จากสไลด์ที่2)</a:t>
              </a:r>
              <a:endParaRPr lang="th-TH" b="1" dirty="0">
                <a:latin typeface="TH SarabunPSK" pitchFamily="34" charset="-34"/>
                <a:cs typeface="TH SarabunPSK" pitchFamily="34" charset="-3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39" b="14442"/>
          <a:stretch/>
        </p:blipFill>
        <p:spPr>
          <a:xfrm>
            <a:off x="766711" y="44625"/>
            <a:ext cx="2221113" cy="5547904"/>
          </a:xfrm>
          <a:prstGeom prst="rect">
            <a:avLst/>
          </a:prstGeom>
        </p:spPr>
      </p:pic>
      <p:sp>
        <p:nvSpPr>
          <p:cNvPr id="3" name="TextBox 2">
            <a:hlinkClick r:id="rId12" action="ppaction://hlinksldjump"/>
          </p:cNvPr>
          <p:cNvSpPr txBox="1"/>
          <p:nvPr/>
        </p:nvSpPr>
        <p:spPr>
          <a:xfrm>
            <a:off x="755576" y="780894"/>
            <a:ext cx="2352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TH Srisakdi" panose="02000506000000020004" pitchFamily="2" charset="-34"/>
                <a:cs typeface="TH Srisakdi" panose="02000506000000020004" pitchFamily="2" charset="-34"/>
              </a:rPr>
              <a:t>จุดประสงค์การเรียนรู้</a:t>
            </a:r>
            <a:endParaRPr lang="th-TH" sz="2400" dirty="0">
              <a:ln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75000"/>
                </a:schemeClr>
              </a:solidFill>
              <a:latin typeface="TH Srisakdi" panose="02000506000000020004" pitchFamily="2" charset="-34"/>
              <a:cs typeface="TH Srisakdi" panose="02000506000000020004" pitchFamily="2" charset="-34"/>
            </a:endParaRPr>
          </a:p>
        </p:txBody>
      </p:sp>
      <p:sp>
        <p:nvSpPr>
          <p:cNvPr id="5" name="TextBox 4">
            <a:hlinkClick r:id="rId13" action="ppaction://hlinksldjump"/>
          </p:cNvPr>
          <p:cNvSpPr txBox="1"/>
          <p:nvPr/>
        </p:nvSpPr>
        <p:spPr>
          <a:xfrm>
            <a:off x="860240" y="1743199"/>
            <a:ext cx="2055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TH Srisakdi" panose="02000506000000020004" pitchFamily="2" charset="-34"/>
                <a:cs typeface="TH Srisakdi" panose="02000506000000020004" pitchFamily="2" charset="-34"/>
              </a:rPr>
              <a:t>แบบทดสอบก่อนเรียน</a:t>
            </a:r>
            <a:endParaRPr lang="th-TH" sz="2400" dirty="0">
              <a:ln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75000"/>
                </a:schemeClr>
              </a:solidFill>
              <a:latin typeface="TH Srisakdi" panose="02000506000000020004" pitchFamily="2" charset="-34"/>
              <a:cs typeface="TH Srisakdi" panose="02000506000000020004" pitchFamily="2" charset="-34"/>
            </a:endParaRPr>
          </a:p>
        </p:txBody>
      </p:sp>
      <p:sp>
        <p:nvSpPr>
          <p:cNvPr id="6" name="TextBox 5">
            <a:hlinkClick r:id="rId14" action="ppaction://hlinksldjump"/>
          </p:cNvPr>
          <p:cNvSpPr txBox="1"/>
          <p:nvPr/>
        </p:nvSpPr>
        <p:spPr>
          <a:xfrm>
            <a:off x="1106284" y="2679303"/>
            <a:ext cx="166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TH Srisakdi" panose="02000506000000020004" pitchFamily="2" charset="-34"/>
                <a:cs typeface="TH Srisakdi" panose="02000506000000020004" pitchFamily="2" charset="-34"/>
              </a:rPr>
              <a:t>เข้าสู่บทเรียน</a:t>
            </a:r>
            <a:endParaRPr lang="th-TH" sz="2400" dirty="0">
              <a:ln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75000"/>
                </a:schemeClr>
              </a:solidFill>
              <a:latin typeface="TH Srisakdi" panose="02000506000000020004" pitchFamily="2" charset="-34"/>
              <a:cs typeface="TH Srisakdi" panose="02000506000000020004" pitchFamily="2" charset="-34"/>
            </a:endParaRPr>
          </a:p>
        </p:txBody>
      </p:sp>
      <p:sp>
        <p:nvSpPr>
          <p:cNvPr id="8" name="TextBox 7">
            <a:hlinkClick r:id="rId15" action="ppaction://hlinksldjump"/>
          </p:cNvPr>
          <p:cNvSpPr txBox="1"/>
          <p:nvPr/>
        </p:nvSpPr>
        <p:spPr>
          <a:xfrm>
            <a:off x="683567" y="3717032"/>
            <a:ext cx="2352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TH Srisakdi" panose="02000506000000020004" pitchFamily="2" charset="-34"/>
                <a:cs typeface="TH Srisakdi" panose="02000506000000020004" pitchFamily="2" charset="-34"/>
              </a:rPr>
              <a:t>แบบทดสอบหลังเรียน</a:t>
            </a:r>
            <a:endParaRPr lang="th-TH" sz="2400" dirty="0">
              <a:ln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75000"/>
                </a:schemeClr>
              </a:solidFill>
              <a:latin typeface="TH Srisakdi" panose="02000506000000020004" pitchFamily="2" charset="-34"/>
              <a:cs typeface="TH Srisakdi" panose="02000506000000020004" pitchFamily="2" charset="-34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268131"/>
            <a:ext cx="590585" cy="7874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85271" y="4225730"/>
            <a:ext cx="590585" cy="7874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31" y="2132856"/>
            <a:ext cx="590585" cy="787446"/>
          </a:xfrm>
          <a:prstGeom prst="rect">
            <a:avLst/>
          </a:prstGeom>
        </p:spPr>
      </p:pic>
      <p:sp>
        <p:nvSpPr>
          <p:cNvPr id="64" name="TextBox 63">
            <a:hlinkClick r:id="rId12" action="ppaction://hlinksldjump"/>
          </p:cNvPr>
          <p:cNvSpPr txBox="1"/>
          <p:nvPr/>
        </p:nvSpPr>
        <p:spPr>
          <a:xfrm>
            <a:off x="971600" y="4839543"/>
            <a:ext cx="166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400" dirty="0" smtClean="0">
                <a:ln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TH Srisakdi" panose="02000506000000020004" pitchFamily="2" charset="-34"/>
                <a:cs typeface="TH Srisakdi" panose="02000506000000020004" pitchFamily="2" charset="-34"/>
              </a:rPr>
              <a:t>ผู้จัดทำ</a:t>
            </a:r>
            <a:endParaRPr lang="th-TH" sz="2400" dirty="0">
              <a:ln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75000"/>
                </a:schemeClr>
              </a:solidFill>
              <a:latin typeface="TH Srisakdi" panose="02000506000000020004" pitchFamily="2" charset="-34"/>
              <a:cs typeface="TH Srisakdi" panose="02000506000000020004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3024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8" grpId="0"/>
      <p:bldP spid="6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555932"/>
            <a:ext cx="8424936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 startAt="9"/>
            </a:pPr>
            <a:r>
              <a:rPr lang="th-TH" sz="32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คำสั่ง </a:t>
            </a:r>
            <a:r>
              <a:rPr lang="en-US" sz="32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WHILE </a:t>
            </a:r>
            <a:r>
              <a:rPr lang="th-TH" sz="32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หรือ </a:t>
            </a:r>
            <a:r>
              <a:rPr lang="en-US" sz="32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DO WHILE </a:t>
            </a:r>
            <a:r>
              <a:rPr lang="th-TH" sz="32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เป็นคำสั่งในโครงสร้าง</a:t>
            </a:r>
          </a:p>
          <a:p>
            <a:endParaRPr lang="th-TH" sz="1000" dirty="0" smtClean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r>
              <a:rPr lang="th-TH" sz="32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โปรแกรมรูปแบบใด</a:t>
            </a:r>
            <a:r>
              <a:rPr lang="en-US" sz="32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?</a:t>
            </a:r>
            <a:endParaRPr lang="th-TH" sz="3200" dirty="0" smtClean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endParaRPr lang="th-TH" sz="11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	ก. โครงสร้างแบบต่อเนื่อง</a:t>
            </a:r>
          </a:p>
          <a:p>
            <a:endParaRPr lang="th-TH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	ข. โครงสร้างแบบมีเงื่อนไข</a:t>
            </a:r>
          </a:p>
          <a:p>
            <a:endParaRPr lang="th-TH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	ค. โครงสร้างแบบตามลำดับ</a:t>
            </a:r>
          </a:p>
          <a:p>
            <a:endParaRPr lang="th-TH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</a:t>
            </a:r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</a:t>
            </a:r>
            <a:r>
              <a:rPr lang="th-TH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ง. </a:t>
            </a:r>
            <a:r>
              <a:rPr lang="th-TH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โครงสร้างแบบการทำงานซ้ำ</a:t>
            </a:r>
          </a:p>
          <a:p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 </a:t>
            </a:r>
            <a:endParaRPr lang="th-TH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8354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7387" y="698207"/>
            <a:ext cx="8424936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10.  จากรูปที่นักเรียนเห็นเป็นโครงสร้างโปรแกรมรูปแบบใด</a:t>
            </a:r>
            <a:r>
              <a:rPr lang="en-US" sz="3200" dirty="0" smtClean="0">
                <a:solidFill>
                  <a:srgbClr val="333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?</a:t>
            </a:r>
            <a:endParaRPr lang="th-TH" sz="3200" dirty="0" smtClean="0">
              <a:solidFill>
                <a:srgbClr val="333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endParaRPr lang="th-TH" sz="11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</a:t>
            </a:r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ก. </a:t>
            </a:r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โครงสร้างแบบต่อเนื่อง</a:t>
            </a:r>
          </a:p>
          <a:p>
            <a:endParaRPr lang="th-TH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</a:t>
            </a:r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ข. </a:t>
            </a:r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โครงสร้างแบบมีเงื่อนไข</a:t>
            </a:r>
          </a:p>
          <a:p>
            <a:endParaRPr lang="th-TH" sz="1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</a:t>
            </a:r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ค. </a:t>
            </a:r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โครงสร้างแบบตามลำดับ</a:t>
            </a:r>
          </a:p>
          <a:p>
            <a:endParaRPr lang="th-TH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  <a:p>
            <a:r>
              <a:rPr lang="th-TH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	</a:t>
            </a:r>
            <a:r>
              <a:rPr lang="th-TH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ง. </a:t>
            </a:r>
            <a:r>
              <a:rPr lang="th-TH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โครงสร้างแบบการทำงานซ้ำ</a:t>
            </a:r>
          </a:p>
          <a:p>
            <a:r>
              <a:rPr lang="th-TH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 </a:t>
            </a:r>
            <a:endParaRPr lang="th-TH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</p:txBody>
      </p:sp>
      <p:grpSp>
        <p:nvGrpSpPr>
          <p:cNvPr id="31" name="กลุ่ม 30"/>
          <p:cNvGrpSpPr/>
          <p:nvPr/>
        </p:nvGrpSpPr>
        <p:grpSpPr>
          <a:xfrm>
            <a:off x="5004048" y="1340768"/>
            <a:ext cx="3744416" cy="3321370"/>
            <a:chOff x="5220072" y="1376772"/>
            <a:chExt cx="3744416" cy="3321370"/>
          </a:xfrm>
        </p:grpSpPr>
        <p:sp>
          <p:nvSpPr>
            <p:cNvPr id="17" name="แผนผังลำดับงาน: กระบวนการ 16"/>
            <p:cNvSpPr/>
            <p:nvPr/>
          </p:nvSpPr>
          <p:spPr>
            <a:xfrm>
              <a:off x="7502096" y="2492896"/>
              <a:ext cx="1462392" cy="490550"/>
            </a:xfrm>
            <a:prstGeom prst="flowChartProcess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2500" b="1" dirty="0" smtClean="0">
                  <a:latin typeface="JS Pudgrong" pitchFamily="2" charset="-34"/>
                  <a:cs typeface="JS Pudgrong" pitchFamily="2" charset="-34"/>
                </a:rPr>
                <a:t>เพิ่มหรือลดค่า</a:t>
              </a:r>
              <a:endParaRPr lang="th-TH" sz="2500" b="1" dirty="0">
                <a:latin typeface="JS Pudgrong" pitchFamily="2" charset="-34"/>
                <a:cs typeface="JS Pudgrong" pitchFamily="2" charset="-34"/>
              </a:endParaRPr>
            </a:p>
          </p:txBody>
        </p:sp>
        <p:cxnSp>
          <p:nvCxnSpPr>
            <p:cNvPr id="4" name="ลูกศรเชื่อมต่อแบบตรง 3"/>
            <p:cNvCxnSpPr/>
            <p:nvPr/>
          </p:nvCxnSpPr>
          <p:spPr>
            <a:xfrm>
              <a:off x="6156176" y="1376772"/>
              <a:ext cx="0" cy="39604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แผนผังลำดับงาน: กระบวนการ 5"/>
            <p:cNvSpPr/>
            <p:nvPr/>
          </p:nvSpPr>
          <p:spPr>
            <a:xfrm>
              <a:off x="5364088" y="1772816"/>
              <a:ext cx="1584176" cy="688572"/>
            </a:xfrm>
            <a:prstGeom prst="flowChartProcess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2500" b="1" dirty="0" smtClean="0">
                  <a:latin typeface="JS Pudgrong" pitchFamily="2" charset="-34"/>
                  <a:cs typeface="JS Pudgrong" pitchFamily="2" charset="-34"/>
                </a:rPr>
                <a:t>กำหนดค่าเริ่มต้น</a:t>
              </a:r>
              <a:endParaRPr lang="th-TH" sz="2500" b="1" dirty="0">
                <a:latin typeface="JS Pudgrong" pitchFamily="2" charset="-34"/>
                <a:cs typeface="JS Pudgrong" pitchFamily="2" charset="-34"/>
              </a:endParaRPr>
            </a:p>
          </p:txBody>
        </p:sp>
        <p:cxnSp>
          <p:nvCxnSpPr>
            <p:cNvPr id="7" name="ลูกศรเชื่อมต่อแบบตรง 6"/>
            <p:cNvCxnSpPr/>
            <p:nvPr/>
          </p:nvCxnSpPr>
          <p:spPr>
            <a:xfrm>
              <a:off x="6156176" y="2492896"/>
              <a:ext cx="0" cy="63079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แผนผังลําดับงาน: การตัดสินใจ 7"/>
            <p:cNvSpPr/>
            <p:nvPr/>
          </p:nvSpPr>
          <p:spPr>
            <a:xfrm>
              <a:off x="5220072" y="3140968"/>
              <a:ext cx="1872208" cy="1061398"/>
            </a:xfrm>
            <a:prstGeom prst="flowChartDecision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2500" b="1" dirty="0" smtClean="0">
                  <a:latin typeface="JS Pudgrong" pitchFamily="2" charset="-34"/>
                  <a:cs typeface="JS Pudgrong" pitchFamily="2" charset="-34"/>
                </a:rPr>
                <a:t>เงื่อนไข</a:t>
              </a:r>
              <a:endParaRPr lang="th-TH" sz="2500" b="1" dirty="0">
                <a:latin typeface="JS Pudgrong" pitchFamily="2" charset="-34"/>
                <a:cs typeface="JS Pudgrong" pitchFamily="2" charset="-34"/>
              </a:endParaRPr>
            </a:p>
          </p:txBody>
        </p:sp>
        <p:cxnSp>
          <p:nvCxnSpPr>
            <p:cNvPr id="9" name="ลูกศรเชื่อมต่อแบบตรง 8"/>
            <p:cNvCxnSpPr/>
            <p:nvPr/>
          </p:nvCxnSpPr>
          <p:spPr>
            <a:xfrm>
              <a:off x="6156176" y="4257092"/>
              <a:ext cx="0" cy="396044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508104" y="4221088"/>
              <a:ext cx="79208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500" b="1" dirty="0" smtClean="0">
                  <a:latin typeface="JS Pudgrong" pitchFamily="2" charset="-34"/>
                  <a:cs typeface="JS Pudgrong" pitchFamily="2" charset="-34"/>
                </a:rPr>
                <a:t>เท็จ</a:t>
              </a:r>
              <a:endParaRPr lang="th-TH" sz="2500" b="1" dirty="0">
                <a:latin typeface="JS Pudgrong" pitchFamily="2" charset="-34"/>
                <a:cs typeface="JS Pudgrong" pitchFamily="2" charset="-34"/>
              </a:endParaRPr>
            </a:p>
          </p:txBody>
        </p:sp>
        <p:cxnSp>
          <p:nvCxnSpPr>
            <p:cNvPr id="13" name="ลูกศรเชื่อมต่อแบบตรง 12"/>
            <p:cNvCxnSpPr>
              <a:stCxn id="8" idx="3"/>
            </p:cNvCxnSpPr>
            <p:nvPr/>
          </p:nvCxnSpPr>
          <p:spPr>
            <a:xfrm>
              <a:off x="7092280" y="3671667"/>
              <a:ext cx="50405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แผนผังลำดับงาน: กระบวนการ 13"/>
            <p:cNvSpPr/>
            <p:nvPr/>
          </p:nvSpPr>
          <p:spPr>
            <a:xfrm>
              <a:off x="7596336" y="3401998"/>
              <a:ext cx="1368152" cy="517554"/>
            </a:xfrm>
            <a:prstGeom prst="flowChartProcess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th-TH" sz="2500" b="1" dirty="0" smtClean="0">
                  <a:latin typeface="JS Pudgrong" pitchFamily="2" charset="-34"/>
                  <a:cs typeface="JS Pudgrong" pitchFamily="2" charset="-34"/>
                </a:rPr>
                <a:t>ชุดคำสั่ง</a:t>
              </a:r>
              <a:endParaRPr lang="th-TH" sz="2500" b="1" dirty="0">
                <a:latin typeface="JS Pudgrong" pitchFamily="2" charset="-34"/>
                <a:cs typeface="JS Pudgrong" pitchFamily="2" charset="-34"/>
              </a:endParaRPr>
            </a:p>
          </p:txBody>
        </p:sp>
        <p:cxnSp>
          <p:nvCxnSpPr>
            <p:cNvPr id="16" name="ลูกศรเชื่อมต่อแบบตรง 15"/>
            <p:cNvCxnSpPr/>
            <p:nvPr/>
          </p:nvCxnSpPr>
          <p:spPr>
            <a:xfrm flipV="1">
              <a:off x="8244407" y="2996953"/>
              <a:ext cx="1" cy="40504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ลูกศรเชื่อมต่อแบบตรง 26"/>
            <p:cNvCxnSpPr>
              <a:stCxn id="17" idx="1"/>
            </p:cNvCxnSpPr>
            <p:nvPr/>
          </p:nvCxnSpPr>
          <p:spPr>
            <a:xfrm flipH="1">
              <a:off x="6156176" y="2738171"/>
              <a:ext cx="134592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317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สี่เหลี่ยมผืนผ้า 4"/>
          <p:cNvSpPr/>
          <p:nvPr/>
        </p:nvSpPr>
        <p:spPr>
          <a:xfrm>
            <a:off x="2483768" y="3187068"/>
            <a:ext cx="4248472" cy="1178036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50000"/>
                  <a:satMod val="300000"/>
                  <a:lumMod val="19000"/>
                  <a:lumOff val="81000"/>
                  <a:alpha val="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  <a:lin ang="16200000" scaled="1"/>
            <a:tileRect/>
          </a:gradFill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  <a:softEdge rad="63500"/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dirty="0" smtClean="0">
                <a:latin typeface="2005_iannnnnGMO" pitchFamily="2" charset="0"/>
                <a:cs typeface="2005_iannnnnGMO" pitchFamily="2" charset="0"/>
              </a:rPr>
              <a:t>ชื่อ-นามสกุลนักเรียนลิงค์สไลด์ที่ 2</a:t>
            </a:r>
          </a:p>
          <a:p>
            <a:pPr algn="ctr"/>
            <a:r>
              <a:rPr lang="th-TH" dirty="0" smtClean="0">
                <a:latin typeface="2005_iannnnnGMO" pitchFamily="2" charset="0"/>
                <a:cs typeface="2005_iannnnnGMO" pitchFamily="2" charset="0"/>
              </a:rPr>
              <a:t>คะแนน ..........เต็ม..........</a:t>
            </a:r>
            <a:endParaRPr lang="th-TH" dirty="0">
              <a:latin typeface="2005_iannnnnGMO" pitchFamily="2" charset="0"/>
              <a:cs typeface="2005_iannnnnGMO" pitchFamily="2" charset="0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7094"/>
            <a:ext cx="1204549" cy="206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4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3012554" y="188640"/>
            <a:ext cx="31357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th-TH" sz="5400" b="1" spc="50" dirty="0" smtClean="0">
                <a:ln w="28575">
                  <a:solidFill>
                    <a:schemeClr val="bg1"/>
                  </a:solidFill>
                </a:ln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JS Pranee" pitchFamily="2" charset="-34"/>
                <a:cs typeface="JS Pranee" pitchFamily="2" charset="-34"/>
              </a:rPr>
              <a:t>ทีมงานผู้จัดทำ</a:t>
            </a:r>
            <a:endParaRPr lang="th-TH" sz="5400" b="1" cap="none" spc="50" dirty="0">
              <a:ln w="28575">
                <a:solidFill>
                  <a:schemeClr val="bg1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JS Pranee" pitchFamily="2" charset="-34"/>
              <a:cs typeface="JS Pranee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6869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438758"/>
            <a:ext cx="6408712" cy="55105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5"/>
          <a:stretch/>
        </p:blipFill>
        <p:spPr>
          <a:xfrm>
            <a:off x="0" y="1844824"/>
            <a:ext cx="3483277" cy="4392488"/>
          </a:xfrm>
          <a:prstGeom prst="rect">
            <a:avLst/>
          </a:prstGeom>
        </p:spPr>
      </p:pic>
      <p:sp>
        <p:nvSpPr>
          <p:cNvPr id="8" name="สี่เหลี่ยมผืนผ้า 7"/>
          <p:cNvSpPr/>
          <p:nvPr/>
        </p:nvSpPr>
        <p:spPr>
          <a:xfrm>
            <a:off x="3635896" y="1556792"/>
            <a:ext cx="4608511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3300" b="1" dirty="0">
                <a:latin typeface="JS Hariphan" pitchFamily="2" charset="-34"/>
                <a:cs typeface="JS Hariphan" pitchFamily="2" charset="-34"/>
              </a:rPr>
              <a:t>บอกความหมายของการออกแบบโปรแกรมคอมพิวเตอร์</a:t>
            </a:r>
            <a:r>
              <a:rPr lang="th-TH" sz="3300" b="1" dirty="0" smtClean="0">
                <a:latin typeface="JS Hariphan" pitchFamily="2" charset="-34"/>
                <a:cs typeface="JS Hariphan" pitchFamily="2" charset="-34"/>
              </a:rPr>
              <a:t>ได้</a:t>
            </a:r>
          </a:p>
          <a:p>
            <a:r>
              <a:rPr lang="th-TH" sz="3300" b="1" dirty="0" smtClean="0">
                <a:latin typeface="JS Hariphan" pitchFamily="2" charset="-34"/>
                <a:cs typeface="JS Hariphan" pitchFamily="2" charset="-34"/>
              </a:rPr>
              <a:t>บอกความหมายของสัญลักษณ์ที่ใช้เขียนผังงานได้</a:t>
            </a:r>
          </a:p>
          <a:p>
            <a:r>
              <a:rPr lang="th-TH" sz="3300" b="1" dirty="0" smtClean="0">
                <a:latin typeface="JS Hariphan" pitchFamily="2" charset="-34"/>
                <a:cs typeface="JS Hariphan" pitchFamily="2" charset="-34"/>
              </a:rPr>
              <a:t>อธิบาย</a:t>
            </a:r>
            <a:r>
              <a:rPr lang="th-TH" sz="3300" b="1" dirty="0">
                <a:latin typeface="JS Hariphan" pitchFamily="2" charset="-34"/>
                <a:cs typeface="JS Hariphan" pitchFamily="2" charset="-34"/>
              </a:rPr>
              <a:t>ลักษณะโครงสร้างโปรแกรม</a:t>
            </a:r>
            <a:r>
              <a:rPr lang="th-TH" sz="3300" b="1" dirty="0" smtClean="0">
                <a:latin typeface="JS Hariphan" pitchFamily="2" charset="-34"/>
                <a:cs typeface="JS Hariphan" pitchFamily="2" charset="-34"/>
              </a:rPr>
              <a:t>คอมพิวเตอร์ได้</a:t>
            </a:r>
          </a:p>
          <a:p>
            <a:r>
              <a:rPr lang="th-TH" sz="3300" b="1" dirty="0">
                <a:latin typeface="JS Hariphan" pitchFamily="2" charset="-34"/>
                <a:cs typeface="JS Hariphan" pitchFamily="2" charset="-34"/>
              </a:rPr>
              <a:t>อธิบายการทำงานของ</a:t>
            </a:r>
            <a:r>
              <a:rPr lang="th-TH" sz="3300" b="1" dirty="0" smtClean="0">
                <a:latin typeface="JS Hariphan" pitchFamily="2" charset="-34"/>
                <a:cs typeface="JS Hariphan" pitchFamily="2" charset="-34"/>
              </a:rPr>
              <a:t>โครงสร้างรูปแบบต่าง ๆ ได้</a:t>
            </a:r>
          </a:p>
          <a:p>
            <a:r>
              <a:rPr lang="th-TH" sz="3300" b="1" dirty="0">
                <a:latin typeface="JS Hariphan" pitchFamily="2" charset="-34"/>
                <a:cs typeface="JS Hariphan" pitchFamily="2" charset="-34"/>
              </a:rPr>
              <a:t>ออกแบบผังงานการทำงานของ</a:t>
            </a:r>
            <a:r>
              <a:rPr lang="th-TH" sz="3300" b="1" dirty="0" smtClean="0">
                <a:latin typeface="JS Hariphan" pitchFamily="2" charset="-34"/>
                <a:cs typeface="JS Hariphan" pitchFamily="2" charset="-34"/>
              </a:rPr>
              <a:t>โครงสร้างในรูปแบบต่าง ๆ ได้อย่างถูกต้องเหมาะสม</a:t>
            </a:r>
            <a:endParaRPr lang="th-TH" sz="3300" b="1" dirty="0">
              <a:latin typeface="JS Hariphan" pitchFamily="2" charset="-34"/>
              <a:cs typeface="JS Hariphan" pitchFamily="2" charset="-34"/>
            </a:endParaRPr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" t="3872" r="52532" b="50000"/>
          <a:stretch/>
        </p:blipFill>
        <p:spPr>
          <a:xfrm>
            <a:off x="3390015" y="1736812"/>
            <a:ext cx="245881" cy="252028"/>
          </a:xfrm>
          <a:prstGeom prst="rect">
            <a:avLst/>
          </a:prstGeom>
        </p:spPr>
      </p:pic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75" t="3591" b="52250"/>
          <a:stretch/>
        </p:blipFill>
        <p:spPr>
          <a:xfrm>
            <a:off x="3419872" y="2760563"/>
            <a:ext cx="249587" cy="236389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4" t="50674" r="51125" b="4153"/>
          <a:stretch/>
        </p:blipFill>
        <p:spPr>
          <a:xfrm>
            <a:off x="3419872" y="3260377"/>
            <a:ext cx="236732" cy="240631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9049" r="4153" b="7247"/>
          <a:stretch/>
        </p:blipFill>
        <p:spPr>
          <a:xfrm>
            <a:off x="3386309" y="3743513"/>
            <a:ext cx="288032" cy="274569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" t="3872" r="52532" b="50000"/>
          <a:stretch/>
        </p:blipFill>
        <p:spPr>
          <a:xfrm>
            <a:off x="3398889" y="4257092"/>
            <a:ext cx="245881" cy="252028"/>
          </a:xfrm>
          <a:prstGeom prst="rect">
            <a:avLst/>
          </a:prstGeom>
        </p:spPr>
      </p:pic>
      <p:grpSp>
        <p:nvGrpSpPr>
          <p:cNvPr id="24" name="กลุ่ม 23"/>
          <p:cNvGrpSpPr/>
          <p:nvPr/>
        </p:nvGrpSpPr>
        <p:grpSpPr>
          <a:xfrm>
            <a:off x="295819" y="6361509"/>
            <a:ext cx="6796461" cy="523875"/>
            <a:chOff x="35496" y="6361509"/>
            <a:chExt cx="6796461" cy="523875"/>
          </a:xfrm>
        </p:grpSpPr>
        <p:pic>
          <p:nvPicPr>
            <p:cNvPr id="10" name="รูปภาพ 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96" y="6361509"/>
              <a:ext cx="4286250" cy="523875"/>
            </a:xfrm>
            <a:prstGeom prst="rect">
              <a:avLst/>
            </a:prstGeom>
          </p:spPr>
        </p:pic>
        <p:pic>
          <p:nvPicPr>
            <p:cNvPr id="11" name="รูปภาพ 10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95"/>
            <a:stretch/>
          </p:blipFill>
          <p:spPr>
            <a:xfrm>
              <a:off x="4139952" y="6361509"/>
              <a:ext cx="2692005" cy="523875"/>
            </a:xfrm>
            <a:prstGeom prst="rect">
              <a:avLst/>
            </a:prstGeom>
          </p:spPr>
        </p:pic>
      </p:grpSp>
      <p:grpSp>
        <p:nvGrpSpPr>
          <p:cNvPr id="15" name="กลุ่ม 14"/>
          <p:cNvGrpSpPr/>
          <p:nvPr/>
        </p:nvGrpSpPr>
        <p:grpSpPr>
          <a:xfrm>
            <a:off x="7921553" y="6093296"/>
            <a:ext cx="538879" cy="692325"/>
            <a:chOff x="3045533" y="5626801"/>
            <a:chExt cx="666900" cy="856800"/>
          </a:xfrm>
        </p:grpSpPr>
        <p:sp>
          <p:nvSpPr>
            <p:cNvPr id="16" name="Oval 15"/>
            <p:cNvSpPr/>
            <p:nvPr/>
          </p:nvSpPr>
          <p:spPr>
            <a:xfrm>
              <a:off x="3045533" y="5626801"/>
              <a:ext cx="666900" cy="856800"/>
            </a:xfrm>
            <a:prstGeom prst="ellipse">
              <a:avLst/>
            </a:prstGeom>
            <a:solidFill>
              <a:srgbClr val="006666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7" name="Picture 14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840" y="5722500"/>
              <a:ext cx="519183" cy="665401"/>
            </a:xfrm>
            <a:prstGeom prst="rect">
              <a:avLst/>
            </a:prstGeom>
          </p:spPr>
        </p:pic>
      </p:grpSp>
      <p:grpSp>
        <p:nvGrpSpPr>
          <p:cNvPr id="18" name="Group 21"/>
          <p:cNvGrpSpPr/>
          <p:nvPr/>
        </p:nvGrpSpPr>
        <p:grpSpPr>
          <a:xfrm>
            <a:off x="8532440" y="6049043"/>
            <a:ext cx="538879" cy="692325"/>
            <a:chOff x="4876800" y="2209800"/>
            <a:chExt cx="2438400" cy="2438400"/>
          </a:xfrm>
        </p:grpSpPr>
        <p:sp>
          <p:nvSpPr>
            <p:cNvPr id="19" name="Rectangle 20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  <p:grpSp>
        <p:nvGrpSpPr>
          <p:cNvPr id="21" name="Group 22"/>
          <p:cNvGrpSpPr/>
          <p:nvPr/>
        </p:nvGrpSpPr>
        <p:grpSpPr>
          <a:xfrm flipH="1">
            <a:off x="7308304" y="6095118"/>
            <a:ext cx="519410" cy="718258"/>
            <a:chOff x="4876800" y="2209800"/>
            <a:chExt cx="2438400" cy="2438400"/>
          </a:xfrm>
        </p:grpSpPr>
        <p:sp>
          <p:nvSpPr>
            <p:cNvPr id="22" name="Rectangle 23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3" name="Picture 24"/>
            <p:cNvPicPr>
              <a:picLocks noChangeAspect="1"/>
            </p:cNvPicPr>
            <p:nvPr/>
          </p:nvPicPr>
          <p:blipFill>
            <a:blip r:embed="rId14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99219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218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28" y="1122809"/>
            <a:ext cx="2905125" cy="2162175"/>
          </a:xfrm>
          <a:prstGeom prst="rect">
            <a:avLst/>
          </a:prstGeom>
        </p:spPr>
      </p:pic>
      <p:pic>
        <p:nvPicPr>
          <p:cNvPr id="7" name="รูปภาพ 6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171" y="1120874"/>
            <a:ext cx="2905125" cy="2162175"/>
          </a:xfrm>
          <a:prstGeom prst="rect">
            <a:avLst/>
          </a:prstGeom>
        </p:spPr>
      </p:pic>
      <p:pic>
        <p:nvPicPr>
          <p:cNvPr id="9" name="รูปภาพ 8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016" y="3553563"/>
            <a:ext cx="2895600" cy="2162175"/>
          </a:xfrm>
          <a:prstGeom prst="rect">
            <a:avLst/>
          </a:prstGeom>
        </p:spPr>
      </p:pic>
      <p:pic>
        <p:nvPicPr>
          <p:cNvPr id="10" name="รูปภาพ 9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27" y="3470161"/>
            <a:ext cx="2905125" cy="2162175"/>
          </a:xfrm>
          <a:prstGeom prst="rect">
            <a:avLst/>
          </a:prstGeom>
        </p:spPr>
      </p:pic>
      <p:grpSp>
        <p:nvGrpSpPr>
          <p:cNvPr id="19" name="กลุ่ม 18"/>
          <p:cNvGrpSpPr/>
          <p:nvPr/>
        </p:nvGrpSpPr>
        <p:grpSpPr>
          <a:xfrm>
            <a:off x="7817403" y="6034828"/>
            <a:ext cx="571021" cy="733620"/>
            <a:chOff x="3045533" y="5626801"/>
            <a:chExt cx="666900" cy="856800"/>
          </a:xfrm>
        </p:grpSpPr>
        <p:sp>
          <p:nvSpPr>
            <p:cNvPr id="20" name="Oval 15"/>
            <p:cNvSpPr/>
            <p:nvPr/>
          </p:nvSpPr>
          <p:spPr>
            <a:xfrm>
              <a:off x="3045533" y="5626801"/>
              <a:ext cx="666900" cy="856800"/>
            </a:xfrm>
            <a:prstGeom prst="ellipse">
              <a:avLst/>
            </a:prstGeom>
            <a:solidFill>
              <a:srgbClr val="006666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1" name="Picture 14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840" y="5722500"/>
              <a:ext cx="519183" cy="665401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8460432" y="6021288"/>
            <a:ext cx="571021" cy="733620"/>
            <a:chOff x="4876800" y="2209800"/>
            <a:chExt cx="2438400" cy="2438400"/>
          </a:xfrm>
        </p:grpSpPr>
        <p:sp>
          <p:nvSpPr>
            <p:cNvPr id="23" name="Rectangle 20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4" name="Picture 19"/>
            <p:cNvPicPr>
              <a:picLocks noChangeAspect="1"/>
            </p:cNvPicPr>
            <p:nvPr/>
          </p:nvPicPr>
          <p:blipFill>
            <a:blip r:embed="rId1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  <p:grpSp>
        <p:nvGrpSpPr>
          <p:cNvPr id="25" name="Group 22"/>
          <p:cNvGrpSpPr/>
          <p:nvPr/>
        </p:nvGrpSpPr>
        <p:grpSpPr>
          <a:xfrm flipH="1">
            <a:off x="7189961" y="6034828"/>
            <a:ext cx="550391" cy="761100"/>
            <a:chOff x="4876800" y="2209800"/>
            <a:chExt cx="2438400" cy="2438400"/>
          </a:xfrm>
        </p:grpSpPr>
        <p:sp>
          <p:nvSpPr>
            <p:cNvPr id="26" name="Rectangle 23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7" name="Picture 24"/>
            <p:cNvPicPr>
              <a:picLocks noChangeAspect="1"/>
            </p:cNvPicPr>
            <p:nvPr/>
          </p:nvPicPr>
          <p:blipFill>
            <a:blip r:embed="rId14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99219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  <p:sp>
        <p:nvSpPr>
          <p:cNvPr id="30" name="สี่เหลี่ยมผืนผ้า 29"/>
          <p:cNvSpPr/>
          <p:nvPr/>
        </p:nvSpPr>
        <p:spPr>
          <a:xfrm>
            <a:off x="2483768" y="181089"/>
            <a:ext cx="367240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th-TH" sz="6000" b="1" dirty="0" smtClean="0">
                <a:ln w="18000">
                  <a:solidFill>
                    <a:schemeClr val="tx1"/>
                  </a:solidFill>
                  <a:prstDash val="solid"/>
                  <a:miter lim="800000"/>
                </a:ln>
                <a:solidFill>
                  <a:srgbClr val="FF7C8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5012_tLU_infection" pitchFamily="2" charset="0"/>
                <a:cs typeface="5012_tLU_infection" pitchFamily="2" charset="0"/>
              </a:rPr>
              <a:t>เชิญเลือกบทเรียน</a:t>
            </a:r>
            <a:endParaRPr lang="th-TH" sz="6000" b="1" cap="none" spc="0" dirty="0">
              <a:ln w="18000">
                <a:solidFill>
                  <a:schemeClr val="tx1"/>
                </a:solidFill>
                <a:prstDash val="solid"/>
                <a:miter lim="800000"/>
              </a:ln>
              <a:solidFill>
                <a:srgbClr val="FF7C8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5012_tLU_infection" pitchFamily="2" charset="0"/>
              <a:cs typeface="5012_tLU_infection" pitchFamily="2" charset="0"/>
            </a:endParaRPr>
          </a:p>
        </p:txBody>
      </p:sp>
      <p:sp>
        <p:nvSpPr>
          <p:cNvPr id="31" name="สี่เหลี่ยมผืนผ้า 30"/>
          <p:cNvSpPr/>
          <p:nvPr/>
        </p:nvSpPr>
        <p:spPr>
          <a:xfrm>
            <a:off x="1493328" y="1550402"/>
            <a:ext cx="250260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350" b="1" cap="none" spc="0" dirty="0" smtClean="0">
                <a:ln w="18000">
                  <a:solidFill>
                    <a:schemeClr val="tx1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2548_iDinya-4" pitchFamily="34" charset="2"/>
                <a:cs typeface="2548_iDinya-4" pitchFamily="34" charset="2"/>
              </a:rPr>
              <a:t>FLOWCHART</a:t>
            </a:r>
          </a:p>
          <a:p>
            <a:pPr algn="ctr"/>
            <a:r>
              <a:rPr lang="en-US" sz="4350" b="1" dirty="0" smtClean="0">
                <a:ln w="18000">
                  <a:solidFill>
                    <a:schemeClr val="tx1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2548_iDinya-4" pitchFamily="34" charset="2"/>
                <a:cs typeface="2548_iDinya-4" pitchFamily="34" charset="2"/>
              </a:rPr>
              <a:t>SYMBOL</a:t>
            </a:r>
            <a:endParaRPr lang="th-TH" sz="4350" b="1" cap="none" spc="0" dirty="0">
              <a:ln w="18000">
                <a:solidFill>
                  <a:schemeClr val="tx1"/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2548_iDinya-4" pitchFamily="34" charset="2"/>
              <a:cs typeface="2548_iDinya-4" pitchFamily="34" charset="2"/>
            </a:endParaRPr>
          </a:p>
        </p:txBody>
      </p:sp>
      <p:sp>
        <p:nvSpPr>
          <p:cNvPr id="33" name="สี่เหลี่ยมผืนผ้า 32"/>
          <p:cNvSpPr/>
          <p:nvPr/>
        </p:nvSpPr>
        <p:spPr>
          <a:xfrm>
            <a:off x="4610384" y="1768946"/>
            <a:ext cx="239039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18000">
                  <a:solidFill>
                    <a:schemeClr val="tx1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2548_iDinya-4" pitchFamily="34" charset="2"/>
                <a:cs typeface="2548_iDinya-4" pitchFamily="34" charset="2"/>
              </a:rPr>
              <a:t>SEQUENCE</a:t>
            </a:r>
            <a:endParaRPr lang="th-TH" sz="4800" b="1" cap="none" spc="0" dirty="0">
              <a:ln w="18000">
                <a:solidFill>
                  <a:schemeClr val="tx1"/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2548_iDinya-4" pitchFamily="34" charset="2"/>
              <a:cs typeface="2548_iDinya-4" pitchFamily="34" charset="2"/>
            </a:endParaRPr>
          </a:p>
        </p:txBody>
      </p:sp>
      <p:sp>
        <p:nvSpPr>
          <p:cNvPr id="35" name="สี่เหลี่ยมผืนผ้า 34"/>
          <p:cNvSpPr/>
          <p:nvPr/>
        </p:nvSpPr>
        <p:spPr>
          <a:xfrm>
            <a:off x="1622792" y="4147145"/>
            <a:ext cx="213231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18000">
                  <a:solidFill>
                    <a:schemeClr val="tx1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2548_iDinya-4" pitchFamily="34" charset="2"/>
                <a:cs typeface="2548_iDinya-4" pitchFamily="34" charset="2"/>
              </a:rPr>
              <a:t>DECISION</a:t>
            </a:r>
            <a:endParaRPr lang="th-TH" sz="4800" b="1" cap="none" spc="0" dirty="0">
              <a:ln w="18000">
                <a:solidFill>
                  <a:schemeClr val="tx1"/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2548_iDinya-4" pitchFamily="34" charset="2"/>
              <a:cs typeface="2548_iDinya-4" pitchFamily="34" charset="2"/>
            </a:endParaRPr>
          </a:p>
        </p:txBody>
      </p:sp>
      <p:sp>
        <p:nvSpPr>
          <p:cNvPr id="37" name="สี่เหลี่ยมผืนผ้า 36"/>
          <p:cNvSpPr/>
          <p:nvPr/>
        </p:nvSpPr>
        <p:spPr>
          <a:xfrm>
            <a:off x="5267028" y="4219153"/>
            <a:ext cx="132119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18000">
                  <a:solidFill>
                    <a:schemeClr val="tx1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2548_iDinya-4" pitchFamily="34" charset="2"/>
                <a:cs typeface="2548_iDinya-4" pitchFamily="34" charset="2"/>
              </a:rPr>
              <a:t>LOOP</a:t>
            </a:r>
            <a:endParaRPr lang="th-TH" sz="4800" b="1" cap="none" spc="0" dirty="0">
              <a:ln w="18000">
                <a:solidFill>
                  <a:schemeClr val="tx1"/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2548_iDinya-4" pitchFamily="34" charset="2"/>
              <a:cs typeface="2548_iDinya-4" pitchFamily="34" charset="2"/>
            </a:endParaRPr>
          </a:p>
        </p:txBody>
      </p:sp>
      <p:pic>
        <p:nvPicPr>
          <p:cNvPr id="43" name="Picture 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6"/>
          <a:stretch/>
        </p:blipFill>
        <p:spPr>
          <a:xfrm>
            <a:off x="-36512" y="4742233"/>
            <a:ext cx="2301108" cy="2194161"/>
          </a:xfrm>
          <a:prstGeom prst="rect">
            <a:avLst/>
          </a:prstGeom>
        </p:spPr>
      </p:pic>
      <p:pic>
        <p:nvPicPr>
          <p:cNvPr id="41" name="รูปภาพ 40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" b="69956"/>
          <a:stretch/>
        </p:blipFill>
        <p:spPr>
          <a:xfrm>
            <a:off x="1907704" y="5893867"/>
            <a:ext cx="5473075" cy="99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7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8.33333E-7 3.77428E-6 L 0.04722 -0.06175 " pathEditMode="relative" rAng="0" ptsTypes="AA">
                                      <p:cBhvr>
                                        <p:cTn id="30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1" y="-3099"/>
                                    </p:animMotion>
                                    <p:animRot by="1500000">
                                      <p:cBhvr>
                                        <p:cTn id="31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2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3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4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3" grpId="0"/>
      <p:bldP spid="35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กลุ่ม 4"/>
          <p:cNvGrpSpPr/>
          <p:nvPr/>
        </p:nvGrpSpPr>
        <p:grpSpPr>
          <a:xfrm>
            <a:off x="7611918" y="5976360"/>
            <a:ext cx="560482" cy="720080"/>
            <a:chOff x="3045533" y="5626801"/>
            <a:chExt cx="666900" cy="856800"/>
          </a:xfrm>
        </p:grpSpPr>
        <p:sp>
          <p:nvSpPr>
            <p:cNvPr id="6" name="Oval 15"/>
            <p:cNvSpPr/>
            <p:nvPr/>
          </p:nvSpPr>
          <p:spPr>
            <a:xfrm>
              <a:off x="3045533" y="5626801"/>
              <a:ext cx="666900" cy="856800"/>
            </a:xfrm>
            <a:prstGeom prst="ellipse">
              <a:avLst/>
            </a:prstGeom>
            <a:solidFill>
              <a:srgbClr val="006666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7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840" y="5722500"/>
              <a:ext cx="519183" cy="665401"/>
            </a:xfrm>
            <a:prstGeom prst="rect">
              <a:avLst/>
            </a:prstGeom>
          </p:spPr>
        </p:pic>
      </p:grpSp>
      <p:grpSp>
        <p:nvGrpSpPr>
          <p:cNvPr id="8" name="Group 21"/>
          <p:cNvGrpSpPr/>
          <p:nvPr/>
        </p:nvGrpSpPr>
        <p:grpSpPr>
          <a:xfrm>
            <a:off x="8316416" y="6021288"/>
            <a:ext cx="560482" cy="720080"/>
            <a:chOff x="4876800" y="2209800"/>
            <a:chExt cx="2438400" cy="2438400"/>
          </a:xfrm>
        </p:grpSpPr>
        <p:sp>
          <p:nvSpPr>
            <p:cNvPr id="9" name="Rectangle 20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0" name="Picture 19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  <p:grpSp>
        <p:nvGrpSpPr>
          <p:cNvPr id="11" name="Group 22"/>
          <p:cNvGrpSpPr/>
          <p:nvPr/>
        </p:nvGrpSpPr>
        <p:grpSpPr>
          <a:xfrm flipH="1">
            <a:off x="6948264" y="5994315"/>
            <a:ext cx="540232" cy="747053"/>
            <a:chOff x="4876800" y="2209800"/>
            <a:chExt cx="2438400" cy="2438400"/>
          </a:xfrm>
        </p:grpSpPr>
        <p:sp>
          <p:nvSpPr>
            <p:cNvPr id="12" name="Rectangle 23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3" name="Picture 24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19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  <p:pic>
        <p:nvPicPr>
          <p:cNvPr id="15" name="รูปภาพ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5892898"/>
            <a:ext cx="664468" cy="664468"/>
          </a:xfrm>
          <a:prstGeom prst="ellipse">
            <a:avLst/>
          </a:prstGeom>
          <a:ln w="285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92" y="5949280"/>
            <a:ext cx="863484" cy="656846"/>
          </a:xfrm>
          <a:prstGeom prst="rect">
            <a:avLst/>
          </a:prstGeom>
        </p:spPr>
      </p:pic>
      <p:pic>
        <p:nvPicPr>
          <p:cNvPr id="17" name="รูปภาพ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5946092"/>
            <a:ext cx="638235" cy="651260"/>
          </a:xfrm>
          <a:prstGeom prst="ellipse">
            <a:avLst/>
          </a:prstGeom>
          <a:ln w="285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แผนผังลำดับงาน: ข้อมูล 18"/>
          <p:cNvSpPr/>
          <p:nvPr/>
        </p:nvSpPr>
        <p:spPr>
          <a:xfrm>
            <a:off x="520214" y="4725144"/>
            <a:ext cx="1646346" cy="720080"/>
          </a:xfrm>
          <a:prstGeom prst="flowChartInputOutput">
            <a:avLst/>
          </a:prstGeom>
          <a:solidFill>
            <a:srgbClr val="66FF99"/>
          </a:solidFill>
          <a:ln w="9525">
            <a:solidFill>
              <a:schemeClr val="tx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แผนผังลำดับงาน: ป้อนข้อมูลด้วยตนเอง 19"/>
          <p:cNvSpPr/>
          <p:nvPr/>
        </p:nvSpPr>
        <p:spPr>
          <a:xfrm>
            <a:off x="666112" y="1371014"/>
            <a:ext cx="1523684" cy="761842"/>
          </a:xfrm>
          <a:prstGeom prst="flowChartManualInput">
            <a:avLst/>
          </a:prstGeom>
          <a:ln>
            <a:solidFill>
              <a:schemeClr val="tx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แผนผังลำดับงาน: จอภาพ 21"/>
          <p:cNvSpPr/>
          <p:nvPr/>
        </p:nvSpPr>
        <p:spPr>
          <a:xfrm>
            <a:off x="595988" y="2441050"/>
            <a:ext cx="1570572" cy="771926"/>
          </a:xfrm>
          <a:prstGeom prst="flowChartDisplay">
            <a:avLst/>
          </a:prstGeom>
          <a:ln>
            <a:solidFill>
              <a:schemeClr val="tx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แผนผังลำดับงาน: เอกสาร 22"/>
          <p:cNvSpPr/>
          <p:nvPr/>
        </p:nvSpPr>
        <p:spPr>
          <a:xfrm>
            <a:off x="675950" y="3573016"/>
            <a:ext cx="1513846" cy="864096"/>
          </a:xfrm>
          <a:prstGeom prst="flowChartDocument">
            <a:avLst/>
          </a:prstGeom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แผนผังลําดับงาน: การตัดสินใจ 23"/>
          <p:cNvSpPr/>
          <p:nvPr/>
        </p:nvSpPr>
        <p:spPr>
          <a:xfrm>
            <a:off x="2915816" y="371662"/>
            <a:ext cx="1656184" cy="964907"/>
          </a:xfrm>
          <a:prstGeom prst="flowChartDecision">
            <a:avLst/>
          </a:prstGeom>
          <a:solidFill>
            <a:srgbClr val="FF3399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แผนผังลำดับงาน: กระบวนการ 24"/>
          <p:cNvSpPr/>
          <p:nvPr/>
        </p:nvSpPr>
        <p:spPr>
          <a:xfrm>
            <a:off x="2925654" y="1552593"/>
            <a:ext cx="1646346" cy="699199"/>
          </a:xfrm>
          <a:prstGeom prst="flowChartProcess">
            <a:avLst/>
          </a:prstGeom>
          <a:solidFill>
            <a:srgbClr val="FFFF66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6" name="แผนผังลำดับงาน: ตัวเชื่อมไปหน้าอื่น 25"/>
          <p:cNvSpPr/>
          <p:nvPr/>
        </p:nvSpPr>
        <p:spPr>
          <a:xfrm>
            <a:off x="5593477" y="2780928"/>
            <a:ext cx="432048" cy="720080"/>
          </a:xfrm>
          <a:prstGeom prst="flowChartOffpageConnector">
            <a:avLst/>
          </a:prstGeom>
          <a:solidFill>
            <a:srgbClr val="CCFF66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แผนผังลำดับงาน: สิ้นสุด 26"/>
          <p:cNvSpPr/>
          <p:nvPr/>
        </p:nvSpPr>
        <p:spPr>
          <a:xfrm>
            <a:off x="594104" y="404664"/>
            <a:ext cx="1745648" cy="576064"/>
          </a:xfrm>
          <a:prstGeom prst="flowChartTerminator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แผนผังลำดับงาน: ตัวเชื่อมต่อ 27"/>
          <p:cNvSpPr/>
          <p:nvPr/>
        </p:nvSpPr>
        <p:spPr>
          <a:xfrm>
            <a:off x="5665485" y="5229200"/>
            <a:ext cx="288032" cy="288032"/>
          </a:xfrm>
          <a:prstGeom prst="flowChartConnector">
            <a:avLst/>
          </a:prstGeom>
          <a:solidFill>
            <a:srgbClr val="FF6600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42" name="กลุ่ม 41"/>
          <p:cNvGrpSpPr/>
          <p:nvPr/>
        </p:nvGrpSpPr>
        <p:grpSpPr>
          <a:xfrm>
            <a:off x="6948264" y="260648"/>
            <a:ext cx="1368152" cy="1131247"/>
            <a:chOff x="4932040" y="1052736"/>
            <a:chExt cx="1368152" cy="1131247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cxnSp>
          <p:nvCxnSpPr>
            <p:cNvPr id="30" name="ลูกศรเชื่อมต่อแบบตรง 29"/>
            <p:cNvCxnSpPr/>
            <p:nvPr/>
          </p:nvCxnSpPr>
          <p:spPr>
            <a:xfrm flipV="1">
              <a:off x="4932040" y="1052736"/>
              <a:ext cx="0" cy="1080120"/>
            </a:xfrm>
            <a:prstGeom prst="straightConnector1">
              <a:avLst/>
            </a:prstGeom>
            <a:ln w="28575">
              <a:solidFill>
                <a:srgbClr val="FFFF66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ลูกศรเชื่อมต่อแบบตรง 31"/>
            <p:cNvCxnSpPr/>
            <p:nvPr/>
          </p:nvCxnSpPr>
          <p:spPr>
            <a:xfrm>
              <a:off x="5148064" y="1052736"/>
              <a:ext cx="0" cy="1131247"/>
            </a:xfrm>
            <a:prstGeom prst="straightConnector1">
              <a:avLst/>
            </a:prstGeom>
            <a:ln w="28575">
              <a:solidFill>
                <a:srgbClr val="FFFF66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ลูกศรเชื่อมต่อแบบตรง 37"/>
            <p:cNvCxnSpPr/>
            <p:nvPr/>
          </p:nvCxnSpPr>
          <p:spPr>
            <a:xfrm>
              <a:off x="5292080" y="1412776"/>
              <a:ext cx="1008112" cy="0"/>
            </a:xfrm>
            <a:prstGeom prst="straightConnector1">
              <a:avLst/>
            </a:prstGeom>
            <a:ln w="28575">
              <a:solidFill>
                <a:srgbClr val="FFFF66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ลูกศรเชื่อมต่อแบบตรง 39"/>
            <p:cNvCxnSpPr/>
            <p:nvPr/>
          </p:nvCxnSpPr>
          <p:spPr>
            <a:xfrm flipH="1">
              <a:off x="5292080" y="1628800"/>
              <a:ext cx="1008112" cy="0"/>
            </a:xfrm>
            <a:prstGeom prst="straightConnector1">
              <a:avLst/>
            </a:prstGeom>
            <a:ln w="28575">
              <a:solidFill>
                <a:srgbClr val="FFFF66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แผนผังลําดับงาน: การดำเนินการด้วยตนเอง 40"/>
          <p:cNvSpPr/>
          <p:nvPr/>
        </p:nvSpPr>
        <p:spPr>
          <a:xfrm>
            <a:off x="2898360" y="2632713"/>
            <a:ext cx="1628908" cy="648072"/>
          </a:xfrm>
          <a:prstGeom prst="flowChartManualOperation">
            <a:avLst/>
          </a:prstGeom>
          <a:solidFill>
            <a:srgbClr val="FF9999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3" name="แผนผังลำดับงาน: เรียงลำดับ 42"/>
          <p:cNvSpPr/>
          <p:nvPr/>
        </p:nvSpPr>
        <p:spPr>
          <a:xfrm>
            <a:off x="5521469" y="3789040"/>
            <a:ext cx="576064" cy="1152128"/>
          </a:xfrm>
          <a:prstGeom prst="flowChartSort">
            <a:avLst/>
          </a:prstGeom>
          <a:solidFill>
            <a:srgbClr val="CC99FF"/>
          </a:solidFill>
          <a:ln w="952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4" name="แผนผังลําดับงาน: กระบวนการที่กำหนดไว้ล่วงหน้า 43"/>
          <p:cNvSpPr/>
          <p:nvPr/>
        </p:nvSpPr>
        <p:spPr>
          <a:xfrm>
            <a:off x="3095135" y="4725144"/>
            <a:ext cx="1297545" cy="792088"/>
          </a:xfrm>
          <a:prstGeom prst="flowChartPredefinedProcess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5" name="แผนผังลำดับงาน: การเตรียมการ 44"/>
          <p:cNvSpPr/>
          <p:nvPr/>
        </p:nvSpPr>
        <p:spPr>
          <a:xfrm>
            <a:off x="2956730" y="3568817"/>
            <a:ext cx="1512168" cy="720080"/>
          </a:xfrm>
          <a:prstGeom prst="flowChartPreparation">
            <a:avLst/>
          </a:prstGeom>
          <a:solidFill>
            <a:srgbClr val="66FFCC"/>
          </a:solidFill>
          <a:ln w="952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6" name="แผนผังลำดับงาน: ที่เก็บแบบเข้าถึงโดยลำดับ 45"/>
          <p:cNvSpPr/>
          <p:nvPr/>
        </p:nvSpPr>
        <p:spPr>
          <a:xfrm>
            <a:off x="5305445" y="1570157"/>
            <a:ext cx="922739" cy="922739"/>
          </a:xfrm>
          <a:prstGeom prst="flowChartMagneticTape">
            <a:avLst/>
          </a:prstGeom>
          <a:solidFill>
            <a:srgbClr val="66FFFF"/>
          </a:solidFill>
          <a:ln w="952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50" name="กลุ่ม 49"/>
          <p:cNvGrpSpPr/>
          <p:nvPr/>
        </p:nvGrpSpPr>
        <p:grpSpPr>
          <a:xfrm>
            <a:off x="6948264" y="1628800"/>
            <a:ext cx="1152128" cy="720080"/>
            <a:chOff x="4788024" y="2441050"/>
            <a:chExt cx="1152128" cy="72008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cxnSp>
          <p:nvCxnSpPr>
            <p:cNvPr id="48" name="ตัวเชื่อมต่อตรง 47"/>
            <p:cNvCxnSpPr/>
            <p:nvPr/>
          </p:nvCxnSpPr>
          <p:spPr>
            <a:xfrm>
              <a:off x="4788024" y="2780928"/>
              <a:ext cx="648072" cy="0"/>
            </a:xfrm>
            <a:prstGeom prst="line">
              <a:avLst/>
            </a:prstGeom>
            <a:ln w="28575">
              <a:solidFill>
                <a:srgbClr val="FFFF66"/>
              </a:solidFill>
              <a:prstDash val="dash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วงเล็บเหลี่ยมซ้าย 48"/>
            <p:cNvSpPr/>
            <p:nvPr/>
          </p:nvSpPr>
          <p:spPr>
            <a:xfrm>
              <a:off x="5436096" y="2441050"/>
              <a:ext cx="504056" cy="720080"/>
            </a:xfrm>
            <a:prstGeom prst="leftBracket">
              <a:avLst/>
            </a:prstGeom>
            <a:ln w="28575">
              <a:solidFill>
                <a:srgbClr val="FFFF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58" name="แผนผังลำดับงาน: ดิสก์แม่เหล็ก 57"/>
          <p:cNvSpPr/>
          <p:nvPr/>
        </p:nvSpPr>
        <p:spPr>
          <a:xfrm>
            <a:off x="5377453" y="404664"/>
            <a:ext cx="778722" cy="1008112"/>
          </a:xfrm>
          <a:prstGeom prst="flowChartMagneticDisk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1" name="แผนผังลำดับงาน: ที่เก็บแบบเข้าถึงโดยตรง 60"/>
          <p:cNvSpPr/>
          <p:nvPr/>
        </p:nvSpPr>
        <p:spPr>
          <a:xfrm>
            <a:off x="6876256" y="4825308"/>
            <a:ext cx="1224136" cy="691924"/>
          </a:xfrm>
          <a:prstGeom prst="flowChartMagneticDrum">
            <a:avLst/>
          </a:prstGeom>
          <a:solidFill>
            <a:srgbClr val="FFCC99"/>
          </a:solidFill>
          <a:ln w="952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5" name="แผนผังลำดับงาน: ที่เก็บภายใน 64"/>
          <p:cNvSpPr/>
          <p:nvPr/>
        </p:nvSpPr>
        <p:spPr>
          <a:xfrm>
            <a:off x="6948264" y="3547284"/>
            <a:ext cx="1098373" cy="961836"/>
          </a:xfrm>
          <a:prstGeom prst="flowChartInternalStorage">
            <a:avLst/>
          </a:prstGeom>
          <a:solidFill>
            <a:srgbClr val="FFCCFF"/>
          </a:solidFill>
          <a:ln w="952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78" name="กลุ่ม 77"/>
          <p:cNvGrpSpPr/>
          <p:nvPr/>
        </p:nvGrpSpPr>
        <p:grpSpPr>
          <a:xfrm>
            <a:off x="6868465" y="2708920"/>
            <a:ext cx="1375943" cy="432048"/>
            <a:chOff x="6724449" y="2708920"/>
            <a:chExt cx="1375943" cy="43204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cxnSp>
          <p:nvCxnSpPr>
            <p:cNvPr id="70" name="ตัวเชื่อมต่อตรง 69"/>
            <p:cNvCxnSpPr/>
            <p:nvPr/>
          </p:nvCxnSpPr>
          <p:spPr>
            <a:xfrm>
              <a:off x="7156497" y="2708920"/>
              <a:ext cx="943895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ตัวเชื่อมต่อตรง 71"/>
            <p:cNvCxnSpPr/>
            <p:nvPr/>
          </p:nvCxnSpPr>
          <p:spPr>
            <a:xfrm>
              <a:off x="7156497" y="2708920"/>
              <a:ext cx="432048" cy="432048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ตัวเชื่อมต่อตรง 73"/>
            <p:cNvCxnSpPr/>
            <p:nvPr/>
          </p:nvCxnSpPr>
          <p:spPr>
            <a:xfrm flipH="1">
              <a:off x="6724449" y="3140968"/>
              <a:ext cx="864096" cy="0"/>
            </a:xfrm>
            <a:prstGeom prst="line">
              <a:avLst/>
            </a:prstGeom>
            <a:ln w="2857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828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980728"/>
            <a:ext cx="820891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7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1. การทำงานตามลำดับ </a:t>
            </a:r>
            <a:r>
              <a:rPr lang="en-US" sz="37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(</a:t>
            </a:r>
            <a:r>
              <a:rPr lang="en-US" sz="37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Sequence)</a:t>
            </a:r>
          </a:p>
          <a:p>
            <a:r>
              <a:rPr lang="th-TH" sz="3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itchFamily="34" charset="-34"/>
                <a:cs typeface="TH SarabunPSK" pitchFamily="34" charset="-34"/>
              </a:rPr>
              <a:t>เป็นการเขียนโครงสร้างจากบนลงล่าง เขียนคำสั่งเป็นบรรทัด ทำงานทีละบรรทัดจากบรรทัดบนสุดลงไปบรรทัดล่างสุด           มี 3 กระบวนการ คือ อ่านข้อมูล คำนวณ และพิมพ์</a:t>
            </a:r>
            <a:endParaRPr lang="th-TH" sz="37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 SarabunPSK" pitchFamily="34" charset="-34"/>
              <a:cs typeface="TH SarabunPSK" pitchFamily="34" charset="-34"/>
            </a:endParaRPr>
          </a:p>
        </p:txBody>
      </p:sp>
      <p:grpSp>
        <p:nvGrpSpPr>
          <p:cNvPr id="5" name="กลุ่ม 4"/>
          <p:cNvGrpSpPr/>
          <p:nvPr/>
        </p:nvGrpSpPr>
        <p:grpSpPr>
          <a:xfrm>
            <a:off x="7817403" y="5962820"/>
            <a:ext cx="571021" cy="733620"/>
            <a:chOff x="3045533" y="5626801"/>
            <a:chExt cx="666900" cy="856800"/>
          </a:xfrm>
        </p:grpSpPr>
        <p:sp>
          <p:nvSpPr>
            <p:cNvPr id="6" name="Oval 15"/>
            <p:cNvSpPr/>
            <p:nvPr/>
          </p:nvSpPr>
          <p:spPr>
            <a:xfrm>
              <a:off x="3045533" y="5626801"/>
              <a:ext cx="666900" cy="856800"/>
            </a:xfrm>
            <a:prstGeom prst="ellipse">
              <a:avLst/>
            </a:prstGeom>
            <a:solidFill>
              <a:srgbClr val="006666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7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840" y="5722500"/>
              <a:ext cx="519183" cy="665401"/>
            </a:xfrm>
            <a:prstGeom prst="rect">
              <a:avLst/>
            </a:prstGeom>
          </p:spPr>
        </p:pic>
      </p:grpSp>
      <p:grpSp>
        <p:nvGrpSpPr>
          <p:cNvPr id="8" name="Group 21"/>
          <p:cNvGrpSpPr/>
          <p:nvPr/>
        </p:nvGrpSpPr>
        <p:grpSpPr>
          <a:xfrm>
            <a:off x="8460432" y="5949280"/>
            <a:ext cx="571021" cy="733620"/>
            <a:chOff x="4876800" y="2209800"/>
            <a:chExt cx="2438400" cy="2438400"/>
          </a:xfrm>
        </p:grpSpPr>
        <p:sp>
          <p:nvSpPr>
            <p:cNvPr id="9" name="Rectangle 20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0" name="Picture 19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  <p:grpSp>
        <p:nvGrpSpPr>
          <p:cNvPr id="11" name="Group 22"/>
          <p:cNvGrpSpPr/>
          <p:nvPr/>
        </p:nvGrpSpPr>
        <p:grpSpPr>
          <a:xfrm flipH="1">
            <a:off x="7189961" y="5962820"/>
            <a:ext cx="550391" cy="761100"/>
            <a:chOff x="4876800" y="2209800"/>
            <a:chExt cx="2438400" cy="2438400"/>
          </a:xfrm>
        </p:grpSpPr>
        <p:sp>
          <p:nvSpPr>
            <p:cNvPr id="12" name="Rectangle 23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3" name="Picture 24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19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97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7544" y="1268760"/>
            <a:ext cx="835292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700" b="1" dirty="0" smtClean="0">
                <a:solidFill>
                  <a:srgbClr val="FFFF00"/>
                </a:solidFill>
                <a:latin typeface="TH SarabunPSK" pitchFamily="34" charset="-34"/>
                <a:cs typeface="TH SarabunPSK" pitchFamily="34" charset="-34"/>
              </a:rPr>
              <a:t>ตัวอย่างที่ 1 </a:t>
            </a:r>
            <a:r>
              <a:rPr lang="th-TH" sz="37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ผังงานแสดงการสแกนบัตรประจำตัวนักเรียนตั้งแต่เริ่มต้น จนจบการทำงาน สามารถจำลองความคิดเป็นสัญลักษณ์ </a:t>
            </a:r>
          </a:p>
          <a:p>
            <a:r>
              <a:rPr lang="th-TH" sz="37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ได้ดังนี้</a:t>
            </a:r>
          </a:p>
          <a:p>
            <a:r>
              <a:rPr lang="th-TH" sz="3700" b="1" dirty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	</a:t>
            </a:r>
            <a:r>
              <a:rPr lang="en-US" sz="3700" b="1" dirty="0" smtClean="0">
                <a:solidFill>
                  <a:schemeClr val="bg1"/>
                </a:solidFill>
                <a:latin typeface="TH SarabunPSK" pitchFamily="34" charset="-34"/>
                <a:cs typeface="TH SarabunPSK" pitchFamily="34" charset="-34"/>
              </a:rPr>
              <a:t>		</a:t>
            </a:r>
            <a:endParaRPr lang="th-TH" sz="3700" b="1" dirty="0">
              <a:solidFill>
                <a:srgbClr val="0000FF"/>
              </a:solidFill>
              <a:latin typeface="TH SarabunPSK" pitchFamily="34" charset="-34"/>
              <a:cs typeface="TH SarabunPSK" pitchFamily="34" charset="-34"/>
            </a:endParaRPr>
          </a:p>
        </p:txBody>
      </p:sp>
      <p:grpSp>
        <p:nvGrpSpPr>
          <p:cNvPr id="5" name="กลุ่ม 4"/>
          <p:cNvGrpSpPr/>
          <p:nvPr/>
        </p:nvGrpSpPr>
        <p:grpSpPr>
          <a:xfrm>
            <a:off x="7817403" y="5962820"/>
            <a:ext cx="571021" cy="733620"/>
            <a:chOff x="3045533" y="5626801"/>
            <a:chExt cx="666900" cy="856800"/>
          </a:xfrm>
        </p:grpSpPr>
        <p:sp>
          <p:nvSpPr>
            <p:cNvPr id="6" name="Oval 15"/>
            <p:cNvSpPr/>
            <p:nvPr/>
          </p:nvSpPr>
          <p:spPr>
            <a:xfrm>
              <a:off x="3045533" y="5626801"/>
              <a:ext cx="666900" cy="856800"/>
            </a:xfrm>
            <a:prstGeom prst="ellipse">
              <a:avLst/>
            </a:prstGeom>
            <a:solidFill>
              <a:srgbClr val="006666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7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840" y="5722500"/>
              <a:ext cx="519183" cy="665401"/>
            </a:xfrm>
            <a:prstGeom prst="rect">
              <a:avLst/>
            </a:prstGeom>
          </p:spPr>
        </p:pic>
      </p:grpSp>
      <p:grpSp>
        <p:nvGrpSpPr>
          <p:cNvPr id="8" name="Group 21"/>
          <p:cNvGrpSpPr/>
          <p:nvPr/>
        </p:nvGrpSpPr>
        <p:grpSpPr>
          <a:xfrm>
            <a:off x="8460432" y="5949280"/>
            <a:ext cx="571021" cy="733620"/>
            <a:chOff x="4876800" y="2209800"/>
            <a:chExt cx="2438400" cy="2438400"/>
          </a:xfrm>
        </p:grpSpPr>
        <p:sp>
          <p:nvSpPr>
            <p:cNvPr id="9" name="Rectangle 20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0" name="Picture 19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  <p:grpSp>
        <p:nvGrpSpPr>
          <p:cNvPr id="11" name="Group 22"/>
          <p:cNvGrpSpPr/>
          <p:nvPr/>
        </p:nvGrpSpPr>
        <p:grpSpPr>
          <a:xfrm flipH="1">
            <a:off x="7189961" y="5962820"/>
            <a:ext cx="550391" cy="761100"/>
            <a:chOff x="4876800" y="2209800"/>
            <a:chExt cx="2438400" cy="2438400"/>
          </a:xfrm>
        </p:grpSpPr>
        <p:sp>
          <p:nvSpPr>
            <p:cNvPr id="12" name="Rectangle 23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13" name="Picture 24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9219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954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แผนผังลำดับงาน: สิ้นสุด 4"/>
          <p:cNvSpPr/>
          <p:nvPr/>
        </p:nvSpPr>
        <p:spPr>
          <a:xfrm>
            <a:off x="1835696" y="620688"/>
            <a:ext cx="1584176" cy="576064"/>
          </a:xfrm>
          <a:prstGeom prst="flowChartTerminator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000" b="1" dirty="0" smtClean="0">
                <a:latin typeface="TH SarabunPSK" pitchFamily="34" charset="-34"/>
                <a:cs typeface="TH SarabunPSK" pitchFamily="34" charset="-34"/>
              </a:rPr>
              <a:t>เริ่มต้น</a:t>
            </a:r>
          </a:p>
        </p:txBody>
      </p:sp>
      <p:cxnSp>
        <p:nvCxnSpPr>
          <p:cNvPr id="6" name="ลูกศรเชื่อมต่อแบบตรง 5"/>
          <p:cNvCxnSpPr/>
          <p:nvPr/>
        </p:nvCxnSpPr>
        <p:spPr>
          <a:xfrm>
            <a:off x="2627784" y="1196752"/>
            <a:ext cx="0" cy="322312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สี่เหลี่ยมผืนผ้า 6"/>
          <p:cNvSpPr/>
          <p:nvPr/>
        </p:nvSpPr>
        <p:spPr>
          <a:xfrm>
            <a:off x="1187624" y="1554702"/>
            <a:ext cx="2880320" cy="57815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000" b="1" dirty="0" smtClean="0">
                <a:latin typeface="TH SarabunPSK" pitchFamily="34" charset="-34"/>
                <a:cs typeface="TH SarabunPSK" pitchFamily="34" charset="-34"/>
              </a:rPr>
              <a:t>นำบัตรนักเรียนขึ้นมา</a:t>
            </a:r>
            <a:endParaRPr lang="th-TH" sz="3000" b="1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8" name="ลูกศรเชื่อมต่อแบบตรง 7"/>
          <p:cNvCxnSpPr/>
          <p:nvPr/>
        </p:nvCxnSpPr>
        <p:spPr>
          <a:xfrm>
            <a:off x="2627784" y="2170584"/>
            <a:ext cx="0" cy="322312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สี่เหลี่ยมผืนผ้า 8"/>
          <p:cNvSpPr/>
          <p:nvPr/>
        </p:nvSpPr>
        <p:spPr>
          <a:xfrm>
            <a:off x="1187624" y="2492896"/>
            <a:ext cx="2880320" cy="57815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000" b="1" dirty="0" smtClean="0">
                <a:latin typeface="TH SarabunPSK" pitchFamily="34" charset="-34"/>
                <a:cs typeface="TH SarabunPSK" pitchFamily="34" charset="-34"/>
              </a:rPr>
              <a:t>แตะบัตรที่หัวอ่านข้อมูล</a:t>
            </a:r>
            <a:endParaRPr lang="th-TH" sz="3000" b="1" dirty="0">
              <a:latin typeface="TH SarabunPSK" pitchFamily="34" charset="-34"/>
              <a:cs typeface="TH SarabunPSK" pitchFamily="34" charset="-34"/>
            </a:endParaRPr>
          </a:p>
        </p:txBody>
      </p:sp>
      <p:cxnSp>
        <p:nvCxnSpPr>
          <p:cNvPr id="10" name="ลูกศรเชื่อมต่อแบบตรง 9"/>
          <p:cNvCxnSpPr/>
          <p:nvPr/>
        </p:nvCxnSpPr>
        <p:spPr>
          <a:xfrm>
            <a:off x="2627784" y="3106688"/>
            <a:ext cx="0" cy="322312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สี่เหลี่ยมผืนผ้า 10"/>
          <p:cNvSpPr/>
          <p:nvPr/>
        </p:nvSpPr>
        <p:spPr>
          <a:xfrm>
            <a:off x="1187624" y="3429000"/>
            <a:ext cx="2880320" cy="57815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000" b="1" dirty="0" smtClean="0">
                <a:latin typeface="TH SarabunPSK" pitchFamily="34" charset="-34"/>
                <a:cs typeface="TH SarabunPSK" pitchFamily="34" charset="-34"/>
              </a:rPr>
              <a:t>ได้ยินเสียงปี๊บ</a:t>
            </a: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1187624" y="4363014"/>
            <a:ext cx="2880320" cy="57815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000" b="1" dirty="0" smtClean="0">
                <a:latin typeface="TH SarabunPSK" pitchFamily="34" charset="-34"/>
                <a:cs typeface="TH SarabunPSK" pitchFamily="34" charset="-34"/>
              </a:rPr>
              <a:t>นำบัตรออก</a:t>
            </a:r>
          </a:p>
        </p:txBody>
      </p:sp>
      <p:cxnSp>
        <p:nvCxnSpPr>
          <p:cNvPr id="13" name="ลูกศรเชื่อมต่อแบบตรง 12"/>
          <p:cNvCxnSpPr/>
          <p:nvPr/>
        </p:nvCxnSpPr>
        <p:spPr>
          <a:xfrm>
            <a:off x="2627784" y="4005064"/>
            <a:ext cx="0" cy="322312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แผนผังลำดับงาน: สิ้นสุด 13"/>
          <p:cNvSpPr/>
          <p:nvPr/>
        </p:nvSpPr>
        <p:spPr>
          <a:xfrm>
            <a:off x="1691680" y="5301208"/>
            <a:ext cx="1944216" cy="576064"/>
          </a:xfrm>
          <a:prstGeom prst="flowChartTerminator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000" b="1" dirty="0" smtClean="0">
                <a:latin typeface="TH SarabunPSK" pitchFamily="34" charset="-34"/>
                <a:cs typeface="TH SarabunPSK" pitchFamily="34" charset="-34"/>
              </a:rPr>
              <a:t>จบการทำงาน</a:t>
            </a:r>
          </a:p>
        </p:txBody>
      </p:sp>
      <p:cxnSp>
        <p:nvCxnSpPr>
          <p:cNvPr id="15" name="ลูกศรเชื่อมต่อแบบตรง 14"/>
          <p:cNvCxnSpPr/>
          <p:nvPr/>
        </p:nvCxnSpPr>
        <p:spPr>
          <a:xfrm>
            <a:off x="2627784" y="4941168"/>
            <a:ext cx="0" cy="322312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วงเล็บปีกกาขวา 15"/>
          <p:cNvSpPr/>
          <p:nvPr/>
        </p:nvSpPr>
        <p:spPr>
          <a:xfrm>
            <a:off x="4283968" y="620688"/>
            <a:ext cx="504056" cy="5256584"/>
          </a:xfrm>
          <a:prstGeom prst="rightBrace">
            <a:avLst>
              <a:gd name="adj1" fmla="val 64675"/>
              <a:gd name="adj2" fmla="val 45051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TextBox 16"/>
          <p:cNvSpPr txBox="1"/>
          <p:nvPr/>
        </p:nvSpPr>
        <p:spPr>
          <a:xfrm>
            <a:off x="5076056" y="1988840"/>
            <a:ext cx="3240360" cy="1938992"/>
          </a:xfrm>
          <a:prstGeom prst="rect">
            <a:avLst/>
          </a:prstGeom>
          <a:ln w="57150">
            <a:solidFill>
              <a:srgbClr val="92D050"/>
            </a:solidFill>
            <a:prstDash val="sysDot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th-TH" sz="3000" b="1" dirty="0" smtClean="0">
                <a:solidFill>
                  <a:schemeClr val="tx1"/>
                </a:solidFill>
                <a:latin typeface="TH SarabunPSK" pitchFamily="34" charset="-34"/>
                <a:cs typeface="TH SarabunPSK" pitchFamily="34" charset="-34"/>
              </a:rPr>
              <a:t>การเขียนผังงานที่เกี่ยวข้องกับการเปรียบเทียบกิจกรรมในชีวิตประจำวันส่วนใหญ่จะใช้สัญลักษณ์ </a:t>
            </a:r>
            <a:r>
              <a:rPr lang="en-US" sz="3000" b="1" dirty="0" smtClean="0">
                <a:solidFill>
                  <a:srgbClr val="0000FF"/>
                </a:solidFill>
                <a:latin typeface="TH SarabunPSK" pitchFamily="34" charset="-34"/>
                <a:cs typeface="TH SarabunPSK" pitchFamily="34" charset="-34"/>
              </a:rPr>
              <a:t>“Process”</a:t>
            </a:r>
          </a:p>
        </p:txBody>
      </p:sp>
      <p:pic>
        <p:nvPicPr>
          <p:cNvPr id="19" name="รูปภาพ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3501008"/>
            <a:ext cx="1272766" cy="2116867"/>
          </a:xfrm>
          <a:prstGeom prst="rect">
            <a:avLst/>
          </a:prstGeom>
        </p:spPr>
      </p:pic>
      <p:grpSp>
        <p:nvGrpSpPr>
          <p:cNvPr id="18" name="กลุ่ม 17"/>
          <p:cNvGrpSpPr/>
          <p:nvPr/>
        </p:nvGrpSpPr>
        <p:grpSpPr>
          <a:xfrm>
            <a:off x="7817403" y="5962820"/>
            <a:ext cx="571021" cy="733620"/>
            <a:chOff x="3045533" y="5626801"/>
            <a:chExt cx="666900" cy="856800"/>
          </a:xfrm>
        </p:grpSpPr>
        <p:sp>
          <p:nvSpPr>
            <p:cNvPr id="20" name="Oval 15"/>
            <p:cNvSpPr/>
            <p:nvPr/>
          </p:nvSpPr>
          <p:spPr>
            <a:xfrm>
              <a:off x="3045533" y="5626801"/>
              <a:ext cx="666900" cy="856800"/>
            </a:xfrm>
            <a:prstGeom prst="ellipse">
              <a:avLst/>
            </a:prstGeom>
            <a:solidFill>
              <a:srgbClr val="006666"/>
            </a:solidFill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1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1840" y="5722500"/>
              <a:ext cx="519183" cy="665401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8460432" y="5949280"/>
            <a:ext cx="571021" cy="733620"/>
            <a:chOff x="4876800" y="2209800"/>
            <a:chExt cx="2438400" cy="2438400"/>
          </a:xfrm>
        </p:grpSpPr>
        <p:sp>
          <p:nvSpPr>
            <p:cNvPr id="23" name="Rectangle 20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4" name="Picture 19"/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  <p:grpSp>
        <p:nvGrpSpPr>
          <p:cNvPr id="25" name="Group 22"/>
          <p:cNvGrpSpPr/>
          <p:nvPr/>
        </p:nvGrpSpPr>
        <p:grpSpPr>
          <a:xfrm flipH="1">
            <a:off x="7189961" y="5962820"/>
            <a:ext cx="550391" cy="761100"/>
            <a:chOff x="4876800" y="2209800"/>
            <a:chExt cx="2438400" cy="2438400"/>
          </a:xfrm>
        </p:grpSpPr>
        <p:sp>
          <p:nvSpPr>
            <p:cNvPr id="26" name="Rectangle 23"/>
            <p:cNvSpPr/>
            <p:nvPr/>
          </p:nvSpPr>
          <p:spPr>
            <a:xfrm>
              <a:off x="5377543" y="2670474"/>
              <a:ext cx="1469571" cy="1464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7" name="Picture 24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9219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0" y="2209800"/>
              <a:ext cx="2438400" cy="2438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436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2" grpId="0" animBg="1"/>
      <p:bldP spid="14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</TotalTime>
  <Words>824</Words>
  <Application>Microsoft Office PowerPoint</Application>
  <PresentationFormat>นำเสนอทางหน้าจอ (4:3)</PresentationFormat>
  <Paragraphs>213</Paragraphs>
  <Slides>33</Slides>
  <Notes>2</Notes>
  <HiddenSlides>0</HiddenSlides>
  <MMClips>0</MMClips>
  <ScaleCrop>false</ScaleCrop>
  <HeadingPairs>
    <vt:vector size="4" baseType="variant"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33</vt:i4>
      </vt:variant>
    </vt:vector>
  </HeadingPairs>
  <TitlesOfParts>
    <vt:vector size="34" baseType="lpstr">
      <vt:lpstr>ชุดรูปแบบของ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>mic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mic-1</dc:creator>
  <cp:lastModifiedBy>mic-1</cp:lastModifiedBy>
  <cp:revision>60</cp:revision>
  <dcterms:created xsi:type="dcterms:W3CDTF">2016-08-23T08:05:39Z</dcterms:created>
  <dcterms:modified xsi:type="dcterms:W3CDTF">2016-10-06T10:03:47Z</dcterms:modified>
</cp:coreProperties>
</file>